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75" r:id="rId2"/>
    <p:sldId id="518" r:id="rId3"/>
    <p:sldId id="519" r:id="rId4"/>
    <p:sldId id="521" r:id="rId5"/>
    <p:sldId id="522" r:id="rId6"/>
    <p:sldId id="525" r:id="rId7"/>
    <p:sldId id="526" r:id="rId8"/>
    <p:sldId id="527" r:id="rId9"/>
    <p:sldId id="528" r:id="rId10"/>
    <p:sldId id="523" r:id="rId11"/>
    <p:sldId id="529" r:id="rId12"/>
    <p:sldId id="530" r:id="rId13"/>
    <p:sldId id="531" r:id="rId14"/>
    <p:sldId id="532" r:id="rId15"/>
    <p:sldId id="533" r:id="rId16"/>
    <p:sldId id="580" r:id="rId17"/>
    <p:sldId id="534" r:id="rId18"/>
    <p:sldId id="535" r:id="rId19"/>
    <p:sldId id="536" r:id="rId20"/>
    <p:sldId id="537" r:id="rId21"/>
    <p:sldId id="538" r:id="rId22"/>
    <p:sldId id="539" r:id="rId23"/>
    <p:sldId id="540" r:id="rId24"/>
    <p:sldId id="541" r:id="rId25"/>
    <p:sldId id="542" r:id="rId26"/>
    <p:sldId id="544" r:id="rId27"/>
    <p:sldId id="546" r:id="rId28"/>
    <p:sldId id="545" r:id="rId29"/>
    <p:sldId id="548" r:id="rId30"/>
    <p:sldId id="549" r:id="rId31"/>
    <p:sldId id="550" r:id="rId32"/>
    <p:sldId id="552" r:id="rId33"/>
    <p:sldId id="551" r:id="rId34"/>
    <p:sldId id="553" r:id="rId35"/>
    <p:sldId id="554" r:id="rId36"/>
    <p:sldId id="555" r:id="rId37"/>
    <p:sldId id="556" r:id="rId38"/>
    <p:sldId id="557" r:id="rId39"/>
    <p:sldId id="581" r:id="rId40"/>
    <p:sldId id="558" r:id="rId41"/>
    <p:sldId id="559" r:id="rId42"/>
    <p:sldId id="560" r:id="rId43"/>
    <p:sldId id="561" r:id="rId44"/>
    <p:sldId id="562" r:id="rId45"/>
    <p:sldId id="563" r:id="rId46"/>
    <p:sldId id="564" r:id="rId47"/>
    <p:sldId id="565" r:id="rId48"/>
    <p:sldId id="582" r:id="rId49"/>
    <p:sldId id="566" r:id="rId50"/>
    <p:sldId id="567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66FF"/>
    <a:srgbClr val="99FF33"/>
    <a:srgbClr val="66FF66"/>
    <a:srgbClr val="FFFF99"/>
    <a:srgbClr val="FFFFCC"/>
    <a:srgbClr val="FF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694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10" Type="http://schemas.openxmlformats.org/officeDocument/2006/relationships/image" Target="../media/image71.wmf"/><Relationship Id="rId4" Type="http://schemas.openxmlformats.org/officeDocument/2006/relationships/image" Target="../media/image65.wmf"/><Relationship Id="rId9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image" Target="../media/image99.wmf"/><Relationship Id="rId18" Type="http://schemas.openxmlformats.org/officeDocument/2006/relationships/image" Target="../media/image104.wmf"/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12" Type="http://schemas.openxmlformats.org/officeDocument/2006/relationships/image" Target="../media/image98.wmf"/><Relationship Id="rId17" Type="http://schemas.openxmlformats.org/officeDocument/2006/relationships/image" Target="../media/image103.wmf"/><Relationship Id="rId2" Type="http://schemas.openxmlformats.org/officeDocument/2006/relationships/image" Target="../media/image88.wmf"/><Relationship Id="rId16" Type="http://schemas.openxmlformats.org/officeDocument/2006/relationships/image" Target="../media/image102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11" Type="http://schemas.openxmlformats.org/officeDocument/2006/relationships/image" Target="../media/image97.wmf"/><Relationship Id="rId5" Type="http://schemas.openxmlformats.org/officeDocument/2006/relationships/image" Target="../media/image91.wmf"/><Relationship Id="rId15" Type="http://schemas.openxmlformats.org/officeDocument/2006/relationships/image" Target="../media/image101.wmf"/><Relationship Id="rId10" Type="http://schemas.openxmlformats.org/officeDocument/2006/relationships/image" Target="../media/image96.wmf"/><Relationship Id="rId19" Type="http://schemas.openxmlformats.org/officeDocument/2006/relationships/image" Target="../media/image105.wmf"/><Relationship Id="rId4" Type="http://schemas.openxmlformats.org/officeDocument/2006/relationships/image" Target="../media/image90.wmf"/><Relationship Id="rId9" Type="http://schemas.openxmlformats.org/officeDocument/2006/relationships/image" Target="../media/image95.wmf"/><Relationship Id="rId14" Type="http://schemas.openxmlformats.org/officeDocument/2006/relationships/image" Target="../media/image10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Relationship Id="rId4" Type="http://schemas.openxmlformats.org/officeDocument/2006/relationships/image" Target="../media/image14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7" Type="http://schemas.openxmlformats.org/officeDocument/2006/relationships/image" Target="../media/image150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6" Type="http://schemas.openxmlformats.org/officeDocument/2006/relationships/image" Target="../media/image149.w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6" Type="http://schemas.openxmlformats.org/officeDocument/2006/relationships/image" Target="../media/image156.wmf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image" Target="../media/image164.wmf"/><Relationship Id="rId7" Type="http://schemas.openxmlformats.org/officeDocument/2006/relationships/image" Target="../media/image168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6" Type="http://schemas.openxmlformats.org/officeDocument/2006/relationships/image" Target="../media/image167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Relationship Id="rId9" Type="http://schemas.openxmlformats.org/officeDocument/2006/relationships/image" Target="../media/image17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Relationship Id="rId4" Type="http://schemas.openxmlformats.org/officeDocument/2006/relationships/image" Target="../media/image175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13" Type="http://schemas.openxmlformats.org/officeDocument/2006/relationships/image" Target="../media/image191.wmf"/><Relationship Id="rId3" Type="http://schemas.openxmlformats.org/officeDocument/2006/relationships/image" Target="../media/image181.wmf"/><Relationship Id="rId7" Type="http://schemas.openxmlformats.org/officeDocument/2006/relationships/image" Target="../media/image185.wmf"/><Relationship Id="rId12" Type="http://schemas.openxmlformats.org/officeDocument/2006/relationships/image" Target="../media/image190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6" Type="http://schemas.openxmlformats.org/officeDocument/2006/relationships/image" Target="../media/image184.wmf"/><Relationship Id="rId11" Type="http://schemas.openxmlformats.org/officeDocument/2006/relationships/image" Target="../media/image189.wmf"/><Relationship Id="rId5" Type="http://schemas.openxmlformats.org/officeDocument/2006/relationships/image" Target="../media/image183.wmf"/><Relationship Id="rId10" Type="http://schemas.openxmlformats.org/officeDocument/2006/relationships/image" Target="../media/image188.wmf"/><Relationship Id="rId4" Type="http://schemas.openxmlformats.org/officeDocument/2006/relationships/image" Target="../media/image182.wmf"/><Relationship Id="rId9" Type="http://schemas.openxmlformats.org/officeDocument/2006/relationships/image" Target="../media/image187.wmf"/><Relationship Id="rId14" Type="http://schemas.openxmlformats.org/officeDocument/2006/relationships/image" Target="../media/image19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wmf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77.wmf"/><Relationship Id="rId4" Type="http://schemas.openxmlformats.org/officeDocument/2006/relationships/image" Target="../media/image19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021D-6CA4-465A-ADD5-A66CB3D5ED68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9A6C3-C8C3-4289-84DA-F858887AEA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0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0EA73-A5B5-4A99-9911-4B8E08793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1321"/>
            <a:ext cx="9144000" cy="997679"/>
          </a:xfrm>
          <a:ln>
            <a:noFill/>
          </a:ln>
        </p:spPr>
        <p:txBody>
          <a:bodyPr anchor="b">
            <a:normAutofit/>
          </a:bodyPr>
          <a:lstStyle>
            <a:lvl1pPr algn="ctr">
              <a:defRPr sz="48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C336D-0D21-44D9-B47B-1602667C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244-872D-4F26-ABA8-CCFB494C8D12}" type="datetime1">
              <a:rPr lang="zh-CN" altLang="en-US" smtClean="0"/>
              <a:t>2022/11/15</a:t>
            </a:fld>
            <a:endParaRPr lang="zh-CN" altLang="en-US"/>
          </a:p>
        </p:txBody>
      </p:sp>
      <p:pic>
        <p:nvPicPr>
          <p:cNvPr id="7" name="Picture 5" descr="清华logo">
            <a:extLst>
              <a:ext uri="{FF2B5EF4-FFF2-40B4-BE49-F238E27FC236}">
                <a16:creationId xmlns:a16="http://schemas.microsoft.com/office/drawing/2014/main" id="{4A9A48AC-A2A2-4E39-BD2C-DC698804DE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25" b="59164"/>
          <a:stretch>
            <a:fillRect/>
          </a:stretch>
        </p:blipFill>
        <p:spPr bwMode="auto">
          <a:xfrm>
            <a:off x="1" y="1"/>
            <a:ext cx="1415480" cy="63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工物系logo">
            <a:extLst>
              <a:ext uri="{FF2B5EF4-FFF2-40B4-BE49-F238E27FC236}">
                <a16:creationId xmlns:a16="http://schemas.microsoft.com/office/drawing/2014/main" id="{FE3746DF-E970-45AB-A4F9-10268BEFC6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"/>
            <a:ext cx="6168008" cy="5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lablogo">
            <a:extLst>
              <a:ext uri="{FF2B5EF4-FFF2-40B4-BE49-F238E27FC236}">
                <a16:creationId xmlns:a16="http://schemas.microsoft.com/office/drawing/2014/main" id="{209EE44D-46B0-4453-B7CF-346E6139F9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7264"/>
            <a:ext cx="4079776" cy="73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08296B-AF00-4212-8064-A4CE1B25A708}"/>
              </a:ext>
            </a:extLst>
          </p:cNvPr>
          <p:cNvSpPr txBox="1"/>
          <p:nvPr userDrawn="1"/>
        </p:nvSpPr>
        <p:spPr>
          <a:xfrm>
            <a:off x="3900166" y="747118"/>
            <a:ext cx="43957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2022</a:t>
            </a:r>
            <a:r>
              <a:rPr lang="zh-CN" altLang="en-US" sz="2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年秋季学期</a:t>
            </a:r>
            <a:endParaRPr lang="en-US" altLang="zh-CN" sz="36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36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核辐射物理及探测学</a:t>
            </a:r>
            <a:endParaRPr lang="en-US" altLang="zh-CN" sz="36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Nuclear Radiation Physics and Detection</a:t>
            </a:r>
            <a:endParaRPr lang="zh-CN" altLang="en-US" sz="20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68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CF267-CBEA-4492-8413-6F635FD0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1702"/>
            <a:ext cx="921589" cy="365125"/>
          </a:xfrm>
        </p:spPr>
        <p:txBody>
          <a:bodyPr/>
          <a:lstStyle/>
          <a:p>
            <a:fld id="{D443888D-EE57-4DAD-90FB-93C98C008863}" type="datetime1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65368-E513-43E2-9193-C53BBAEC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1589" y="6481701"/>
            <a:ext cx="921589" cy="365125"/>
          </a:xfrm>
        </p:spPr>
        <p:txBody>
          <a:bodyPr/>
          <a:lstStyle/>
          <a:p>
            <a:fld id="{D8EA3D07-1838-4595-BAF3-EACE2C437A7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8E2849-829D-4101-9719-4BBE09E8BCAE}"/>
              </a:ext>
            </a:extLst>
          </p:cNvPr>
          <p:cNvSpPr txBox="1"/>
          <p:nvPr userDrawn="1"/>
        </p:nvSpPr>
        <p:spPr>
          <a:xfrm>
            <a:off x="3167955" y="6596390"/>
            <a:ext cx="5856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清华大学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核辐射物理及探测学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·2022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秋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@6A211·yangyigang@mail.tsinghua.edu.cn·P.</a:t>
            </a:r>
            <a:fld id="{43E3C367-2A79-4092-A852-B01D63BB37EF}" type="slidenum">
              <a:rPr lang="en-US" altLang="zh-CN" sz="110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‹#›</a:t>
            </a:fld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9502AAB-9B10-4541-B18C-7159CF0A43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606612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849BB0-B805-4EED-BE55-027890704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527540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E45D042-E1B2-443C-928D-EA4F0D1AE4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6" y="1"/>
            <a:ext cx="4481421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4AA41C2-2AC5-455E-B116-3669FA2B19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40482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401508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2D1FE3-06D5-416E-B5A9-64CDA45B2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4" y="445398"/>
            <a:ext cx="12112925" cy="6036301"/>
          </a:xfrm>
        </p:spPr>
        <p:txBody>
          <a:bodyPr/>
          <a:lstStyle>
            <a:lvl1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1pPr>
            <a:lvl2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CF267-CBEA-4492-8413-6F635FD0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1702"/>
            <a:ext cx="921589" cy="365125"/>
          </a:xfrm>
        </p:spPr>
        <p:txBody>
          <a:bodyPr/>
          <a:lstStyle/>
          <a:p>
            <a:fld id="{317257F6-4E8C-47E4-96E8-652BD2C802D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65368-E513-43E2-9193-C53BBAEC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1589" y="6481701"/>
            <a:ext cx="92158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9DCC5A-CC9B-4F3E-8778-110C164B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502217"/>
            <a:ext cx="2743200" cy="365125"/>
          </a:xfrm>
        </p:spPr>
        <p:txBody>
          <a:bodyPr/>
          <a:lstStyle/>
          <a:p>
            <a:fld id="{02343234-CB30-42A9-825D-31A80BE71E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8E2849-829D-4101-9719-4BBE09E8BCAE}"/>
              </a:ext>
            </a:extLst>
          </p:cNvPr>
          <p:cNvSpPr txBox="1"/>
          <p:nvPr userDrawn="1"/>
        </p:nvSpPr>
        <p:spPr>
          <a:xfrm>
            <a:off x="2388094" y="6550223"/>
            <a:ext cx="7415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清华大学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核辐射物理及探测学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·2022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秋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@6A211·yangyigang@mail.tsinghua.edu.cn·P.</a:t>
            </a:r>
            <a:fld id="{43E3C367-2A79-4092-A852-B01D63BB37EF}" type="slidenum">
              <a:rPr lang="en-US" altLang="zh-CN" sz="1400" smtClean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pPr algn="ctr"/>
              <a:t>‹#›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9502AAB-9B10-4541-B18C-7159CF0A43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" y="1"/>
            <a:ext cx="2606612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849BB0-B805-4EED-BE55-027890704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527540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E45D042-E1B2-443C-928D-EA4F0D1AE4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6" y="1"/>
            <a:ext cx="4481421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4AA41C2-2AC5-455E-B116-3669FA2B19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51518" y="1"/>
            <a:ext cx="2527540" cy="284671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 marL="9144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 marL="13716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 marL="1828800" indent="0">
              <a:buFontTx/>
              <a:buNone/>
              <a:defRPr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14912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2C9618-F163-497A-B190-79B00416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AEA4D-E5EB-4EF2-BCB8-862327D9040D}" type="datetime1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4B6EB2-57A0-42A4-A053-6B1106F2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393BEF-7BEA-4132-9CB4-A3EA4C57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3234-CB30-42A9-825D-31A80BE71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26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33CD4E-6425-4FCE-87D4-945DD9CE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9828F7-2E24-41C0-BE58-80F6459D6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F2891-6901-4D50-9F97-42476C042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AEA4D-E5EB-4EF2-BCB8-862327D9040D}" type="datetime1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F5D893-137D-4C5D-86BC-90A86C229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B1999-A5EE-4B65-B40C-7C783E3A0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43234-CB30-42A9-825D-31A80BE71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9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50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6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66.wmf"/><Relationship Id="rId18" Type="http://schemas.openxmlformats.org/officeDocument/2006/relationships/oleObject" Target="../embeddings/oleObject58.bin"/><Relationship Id="rId3" Type="http://schemas.openxmlformats.org/officeDocument/2006/relationships/image" Target="../media/image72.png"/><Relationship Id="rId21" Type="http://schemas.openxmlformats.org/officeDocument/2006/relationships/image" Target="../media/image70.wmf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.bin"/><Relationship Id="rId20" Type="http://schemas.openxmlformats.org/officeDocument/2006/relationships/oleObject" Target="../embeddings/oleObject59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5" Type="http://schemas.openxmlformats.org/officeDocument/2006/relationships/image" Target="../media/image67.wmf"/><Relationship Id="rId23" Type="http://schemas.openxmlformats.org/officeDocument/2006/relationships/image" Target="../media/image71.wmf"/><Relationship Id="rId10" Type="http://schemas.openxmlformats.org/officeDocument/2006/relationships/oleObject" Target="../embeddings/oleObject54.bin"/><Relationship Id="rId19" Type="http://schemas.openxmlformats.org/officeDocument/2006/relationships/image" Target="../media/image69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56.bin"/><Relationship Id="rId22" Type="http://schemas.openxmlformats.org/officeDocument/2006/relationships/oleObject" Target="../embeddings/oleObject60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82.png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8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83.tmp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ud_chamber" TargetMode="External"/><Relationship Id="rId7" Type="http://schemas.openxmlformats.org/officeDocument/2006/relationships/hyperlink" Target="https://en.wikipedia.org/wiki/Pair_production" TargetMode="External"/><Relationship Id="rId2" Type="http://schemas.openxmlformats.org/officeDocument/2006/relationships/hyperlink" Target="https://en.wikipedia.org/wiki/Patrick_Maynard_Stuart_Blacket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ositron" TargetMode="External"/><Relationship Id="rId5" Type="http://schemas.openxmlformats.org/officeDocument/2006/relationships/image" Target="../media/image84.jpeg"/><Relationship Id="rId4" Type="http://schemas.openxmlformats.org/officeDocument/2006/relationships/hyperlink" Target="https://en.wikipedia.org/wiki/Nobel_Prize_in_Physic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62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1.wmf"/><Relationship Id="rId22" Type="http://schemas.openxmlformats.org/officeDocument/2006/relationships/image" Target="../media/image15.wmf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2.bin"/><Relationship Id="rId18" Type="http://schemas.openxmlformats.org/officeDocument/2006/relationships/image" Target="../media/image94.wmf"/><Relationship Id="rId26" Type="http://schemas.openxmlformats.org/officeDocument/2006/relationships/image" Target="../media/image98.wmf"/><Relationship Id="rId39" Type="http://schemas.openxmlformats.org/officeDocument/2006/relationships/oleObject" Target="../embeddings/oleObject85.bin"/><Relationship Id="rId21" Type="http://schemas.openxmlformats.org/officeDocument/2006/relationships/oleObject" Target="../embeddings/oleObject76.bin"/><Relationship Id="rId34" Type="http://schemas.openxmlformats.org/officeDocument/2006/relationships/image" Target="../media/image102.wmf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91.wmf"/><Relationship Id="rId17" Type="http://schemas.openxmlformats.org/officeDocument/2006/relationships/oleObject" Target="../embeddings/oleObject74.bin"/><Relationship Id="rId25" Type="http://schemas.openxmlformats.org/officeDocument/2006/relationships/oleObject" Target="../embeddings/oleObject78.bin"/><Relationship Id="rId33" Type="http://schemas.openxmlformats.org/officeDocument/2006/relationships/oleObject" Target="../embeddings/oleObject82.bin"/><Relationship Id="rId38" Type="http://schemas.openxmlformats.org/officeDocument/2006/relationships/image" Target="../media/image10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3.wmf"/><Relationship Id="rId20" Type="http://schemas.openxmlformats.org/officeDocument/2006/relationships/image" Target="../media/image95.wmf"/><Relationship Id="rId29" Type="http://schemas.openxmlformats.org/officeDocument/2006/relationships/oleObject" Target="../embeddings/oleObject80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97.wmf"/><Relationship Id="rId32" Type="http://schemas.openxmlformats.org/officeDocument/2006/relationships/image" Target="../media/image101.wmf"/><Relationship Id="rId37" Type="http://schemas.openxmlformats.org/officeDocument/2006/relationships/oleObject" Target="../embeddings/oleObject84.bin"/><Relationship Id="rId40" Type="http://schemas.openxmlformats.org/officeDocument/2006/relationships/image" Target="../media/image105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28" Type="http://schemas.openxmlformats.org/officeDocument/2006/relationships/image" Target="../media/image99.wmf"/><Relationship Id="rId36" Type="http://schemas.openxmlformats.org/officeDocument/2006/relationships/image" Target="../media/image103.wmf"/><Relationship Id="rId10" Type="http://schemas.openxmlformats.org/officeDocument/2006/relationships/image" Target="../media/image90.wmf"/><Relationship Id="rId19" Type="http://schemas.openxmlformats.org/officeDocument/2006/relationships/oleObject" Target="../embeddings/oleObject75.bin"/><Relationship Id="rId31" Type="http://schemas.openxmlformats.org/officeDocument/2006/relationships/oleObject" Target="../embeddings/oleObject81.bin"/><Relationship Id="rId4" Type="http://schemas.openxmlformats.org/officeDocument/2006/relationships/image" Target="../media/image87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92.wmf"/><Relationship Id="rId22" Type="http://schemas.openxmlformats.org/officeDocument/2006/relationships/image" Target="../media/image96.wmf"/><Relationship Id="rId27" Type="http://schemas.openxmlformats.org/officeDocument/2006/relationships/oleObject" Target="../embeddings/oleObject79.bin"/><Relationship Id="rId30" Type="http://schemas.openxmlformats.org/officeDocument/2006/relationships/image" Target="../media/image100.wmf"/><Relationship Id="rId35" Type="http://schemas.openxmlformats.org/officeDocument/2006/relationships/oleObject" Target="../embeddings/oleObject83.bin"/><Relationship Id="rId8" Type="http://schemas.openxmlformats.org/officeDocument/2006/relationships/image" Target="../media/image89.wmf"/><Relationship Id="rId3" Type="http://schemas.openxmlformats.org/officeDocument/2006/relationships/oleObject" Target="../embeddings/oleObject6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10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7.wmf"/><Relationship Id="rId11" Type="http://schemas.openxmlformats.org/officeDocument/2006/relationships/image" Target="../media/image111.wmf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8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1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13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0.wmf"/><Relationship Id="rId18" Type="http://schemas.openxmlformats.org/officeDocument/2006/relationships/oleObject" Target="../embeddings/oleObject19.bin"/><Relationship Id="rId3" Type="http://schemas.openxmlformats.org/officeDocument/2006/relationships/image" Target="../media/image27.jpeg"/><Relationship Id="rId21" Type="http://schemas.openxmlformats.org/officeDocument/2006/relationships/image" Target="../media/image24.w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2.wmf"/><Relationship Id="rId25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9.wmf"/><Relationship Id="rId24" Type="http://schemas.openxmlformats.org/officeDocument/2006/relationships/oleObject" Target="../embeddings/oleObject22.bin"/><Relationship Id="rId5" Type="http://schemas.openxmlformats.org/officeDocument/2006/relationships/image" Target="../media/image16.wmf"/><Relationship Id="rId15" Type="http://schemas.openxmlformats.org/officeDocument/2006/relationships/image" Target="../media/image21.wmf"/><Relationship Id="rId23" Type="http://schemas.openxmlformats.org/officeDocument/2006/relationships/image" Target="../media/image25.w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7" Type="http://schemas.openxmlformats.org/officeDocument/2006/relationships/image" Target="../media/image1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96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29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83.tmp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5.png"/><Relationship Id="rId18" Type="http://schemas.openxmlformats.org/officeDocument/2006/relationships/image" Target="../media/image34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7.jpe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31.wmf"/><Relationship Id="rId19" Type="http://schemas.openxmlformats.org/officeDocument/2006/relationships/hyperlink" Target="https://en.wikipedia.org/wiki/File:Igor_Tamm.jpg" TargetMode="External"/><Relationship Id="rId4" Type="http://schemas.openxmlformats.org/officeDocument/2006/relationships/image" Target="../media/image28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oleObject" Target="../embeddings/oleObject104.bin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5" Type="http://schemas.openxmlformats.org/officeDocument/2006/relationships/image" Target="../media/image138.emf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3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image" Target="../media/image143.jpeg"/><Relationship Id="rId7" Type="http://schemas.openxmlformats.org/officeDocument/2006/relationships/image" Target="../media/image1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42.wmf"/><Relationship Id="rId5" Type="http://schemas.openxmlformats.org/officeDocument/2006/relationships/image" Target="../media/image139.wmf"/><Relationship Id="rId10" Type="http://schemas.openxmlformats.org/officeDocument/2006/relationships/oleObject" Target="../embeddings/oleObject108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4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oleObject" Target="../embeddings/oleObject114.bin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4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0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5.wmf"/><Relationship Id="rId11" Type="http://schemas.openxmlformats.org/officeDocument/2006/relationships/oleObject" Target="../embeddings/oleObject113.bin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10" Type="http://schemas.openxmlformats.org/officeDocument/2006/relationships/image" Target="../media/image147.wmf"/><Relationship Id="rId4" Type="http://schemas.openxmlformats.org/officeDocument/2006/relationships/image" Target="../media/image144.w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49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oleObject" Target="../embeddings/oleObject121.bin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1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120.bin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54.wmf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119.bin"/><Relationship Id="rId14" Type="http://schemas.openxmlformats.org/officeDocument/2006/relationships/image" Target="../media/image156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1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8.w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160.wmf"/><Relationship Id="rId4" Type="http://schemas.openxmlformats.org/officeDocument/2006/relationships/image" Target="../media/image157.wmf"/><Relationship Id="rId9" Type="http://schemas.openxmlformats.org/officeDocument/2006/relationships/oleObject" Target="../embeddings/oleObject12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169.wmf"/><Relationship Id="rId3" Type="http://schemas.openxmlformats.org/officeDocument/2006/relationships/oleObject" Target="../embeddings/oleObject127.bin"/><Relationship Id="rId21" Type="http://schemas.openxmlformats.org/officeDocument/2006/relationships/image" Target="../media/image171.jpeg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66.wmf"/><Relationship Id="rId17" Type="http://schemas.openxmlformats.org/officeDocument/2006/relationships/oleObject" Target="../embeddings/oleObject13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8.wmf"/><Relationship Id="rId20" Type="http://schemas.openxmlformats.org/officeDocument/2006/relationships/image" Target="../media/image170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10" Type="http://schemas.openxmlformats.org/officeDocument/2006/relationships/image" Target="../media/image165.wmf"/><Relationship Id="rId19" Type="http://schemas.openxmlformats.org/officeDocument/2006/relationships/oleObject" Target="../embeddings/oleObject135.bin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6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75.wmf"/><Relationship Id="rId4" Type="http://schemas.openxmlformats.org/officeDocument/2006/relationships/image" Target="../media/image172.wmf"/><Relationship Id="rId9" Type="http://schemas.openxmlformats.org/officeDocument/2006/relationships/oleObject" Target="../embeddings/oleObject139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oleObject" Target="../embeddings/oleObject140.bin"/><Relationship Id="rId3" Type="http://schemas.openxmlformats.org/officeDocument/2006/relationships/tags" Target="../tags/tag27.xml"/><Relationship Id="rId21" Type="http://schemas.openxmlformats.org/officeDocument/2006/relationships/oleObject" Target="../embeddings/oleObject141.bin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image" Target="../media/image178.jpeg"/><Relationship Id="rId1" Type="http://schemas.openxmlformats.org/officeDocument/2006/relationships/vmlDrawing" Target="../drawings/vmlDrawing28.v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image" Target="../media/image83.tmp"/><Relationship Id="rId10" Type="http://schemas.openxmlformats.org/officeDocument/2006/relationships/tags" Target="../tags/tag34.xml"/><Relationship Id="rId19" Type="http://schemas.openxmlformats.org/officeDocument/2006/relationships/image" Target="../media/image176.wmf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image" Target="../media/image177.wmf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.wmf"/><Relationship Id="rId18" Type="http://schemas.openxmlformats.org/officeDocument/2006/relationships/oleObject" Target="../embeddings/oleObject148.bin"/><Relationship Id="rId26" Type="http://schemas.openxmlformats.org/officeDocument/2006/relationships/oleObject" Target="../embeddings/oleObject152.bin"/><Relationship Id="rId3" Type="http://schemas.openxmlformats.org/officeDocument/2006/relationships/image" Target="../media/image193.png"/><Relationship Id="rId21" Type="http://schemas.openxmlformats.org/officeDocument/2006/relationships/image" Target="../media/image186.wmf"/><Relationship Id="rId7" Type="http://schemas.openxmlformats.org/officeDocument/2006/relationships/image" Target="../media/image179.wmf"/><Relationship Id="rId12" Type="http://schemas.openxmlformats.org/officeDocument/2006/relationships/oleObject" Target="../embeddings/oleObject145.bin"/><Relationship Id="rId17" Type="http://schemas.openxmlformats.org/officeDocument/2006/relationships/image" Target="../media/image184.wmf"/><Relationship Id="rId25" Type="http://schemas.openxmlformats.org/officeDocument/2006/relationships/image" Target="../media/image188.wmf"/><Relationship Id="rId33" Type="http://schemas.openxmlformats.org/officeDocument/2006/relationships/image" Target="../media/image19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7.bin"/><Relationship Id="rId20" Type="http://schemas.openxmlformats.org/officeDocument/2006/relationships/oleObject" Target="../embeddings/oleObject149.bin"/><Relationship Id="rId29" Type="http://schemas.openxmlformats.org/officeDocument/2006/relationships/image" Target="../media/image190.wmf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42.bin"/><Relationship Id="rId11" Type="http://schemas.openxmlformats.org/officeDocument/2006/relationships/image" Target="../media/image181.wmf"/><Relationship Id="rId24" Type="http://schemas.openxmlformats.org/officeDocument/2006/relationships/oleObject" Target="../embeddings/oleObject151.bin"/><Relationship Id="rId32" Type="http://schemas.openxmlformats.org/officeDocument/2006/relationships/oleObject" Target="../embeddings/oleObject155.bin"/><Relationship Id="rId5" Type="http://schemas.openxmlformats.org/officeDocument/2006/relationships/image" Target="../media/image195.jpeg"/><Relationship Id="rId15" Type="http://schemas.openxmlformats.org/officeDocument/2006/relationships/image" Target="../media/image183.wmf"/><Relationship Id="rId23" Type="http://schemas.openxmlformats.org/officeDocument/2006/relationships/image" Target="../media/image187.wmf"/><Relationship Id="rId28" Type="http://schemas.openxmlformats.org/officeDocument/2006/relationships/oleObject" Target="../embeddings/oleObject153.bin"/><Relationship Id="rId10" Type="http://schemas.openxmlformats.org/officeDocument/2006/relationships/oleObject" Target="../embeddings/oleObject144.bin"/><Relationship Id="rId19" Type="http://schemas.openxmlformats.org/officeDocument/2006/relationships/image" Target="../media/image185.wmf"/><Relationship Id="rId31" Type="http://schemas.openxmlformats.org/officeDocument/2006/relationships/image" Target="../media/image191.wmf"/><Relationship Id="rId4" Type="http://schemas.openxmlformats.org/officeDocument/2006/relationships/image" Target="../media/image194.jpeg"/><Relationship Id="rId9" Type="http://schemas.openxmlformats.org/officeDocument/2006/relationships/image" Target="../media/image180.wmf"/><Relationship Id="rId14" Type="http://schemas.openxmlformats.org/officeDocument/2006/relationships/oleObject" Target="../embeddings/oleObject146.bin"/><Relationship Id="rId22" Type="http://schemas.openxmlformats.org/officeDocument/2006/relationships/oleObject" Target="../embeddings/oleObject150.bin"/><Relationship Id="rId27" Type="http://schemas.openxmlformats.org/officeDocument/2006/relationships/image" Target="../media/image189.wmf"/><Relationship Id="rId30" Type="http://schemas.openxmlformats.org/officeDocument/2006/relationships/oleObject" Target="../embeddings/oleObject154.bin"/><Relationship Id="rId8" Type="http://schemas.openxmlformats.org/officeDocument/2006/relationships/oleObject" Target="../embeddings/oleObject14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wmf"/><Relationship Id="rId11" Type="http://schemas.openxmlformats.org/officeDocument/2006/relationships/image" Target="../media/image42.jpeg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33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image" Target="../media/image127.emf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1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158.bin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197.wmf"/><Relationship Id="rId4" Type="http://schemas.openxmlformats.org/officeDocument/2006/relationships/image" Target="../media/image178.jpeg"/><Relationship Id="rId9" Type="http://schemas.openxmlformats.org/officeDocument/2006/relationships/oleObject" Target="../embeddings/oleObject15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jpeg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7.wmf"/><Relationship Id="rId10" Type="http://schemas.openxmlformats.org/officeDocument/2006/relationships/image" Target="../media/image49.wmf"/><Relationship Id="rId4" Type="http://schemas.openxmlformats.org/officeDocument/2006/relationships/oleObject" Target="../embeddings/oleObject37.bin"/><Relationship Id="rId9" Type="http://schemas.openxmlformats.org/officeDocument/2006/relationships/oleObject" Target="../embeddings/oleObject3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55.png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3.bin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09E4D-9B44-4BBD-85CC-766DC17884F5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课前课件</a:t>
            </a:r>
            <a:r>
              <a:rPr lang="en-US" altLang="zh-CN" dirty="0"/>
              <a:t>19/30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83557C-9082-4E3F-8BC1-C13FB5340D1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A237AA5-DB1F-406E-B812-FC1A846D1F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83BAC4-6026-44DC-9065-40C13CE0948F}"/>
              </a:ext>
            </a:extLst>
          </p:cNvPr>
          <p:cNvSpPr>
            <a:spLocks noGrp="1"/>
          </p:cNvSpPr>
          <p:nvPr>
            <p:ph idx="16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E260377A-A1AA-461F-A87E-B8E959DCE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60404"/>
            <a:ext cx="9191625" cy="296363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266700" indent="-2667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本节提要：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康普顿散射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∝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康普顿坪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反散射峰</a:t>
            </a:r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电子对效应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∝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单、双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逃逸峰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湮没峰</a:t>
            </a:r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kumimoji="1" lang="el-GR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射线的衰减，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线性衰减系数</a:t>
            </a:r>
            <a:r>
              <a:rPr kumimoji="1"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质量衰减系数</a:t>
            </a:r>
            <a:r>
              <a:rPr kumimoji="1"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平行窄束</a:t>
            </a:r>
            <a:r>
              <a:rPr kumimoji="1"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宽束</a:t>
            </a:r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ctr">
              <a:lnSpc>
                <a:spcPct val="150000"/>
              </a:lnSpc>
              <a:spcBef>
                <a:spcPts val="600"/>
              </a:spcBef>
              <a:defRPr/>
            </a:pPr>
            <a:r>
              <a:rPr kumimoji="1"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第七章 辐射测量过程中的统计学</a:t>
            </a:r>
            <a:endParaRPr kumimoji="1"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概论，概率论基础知识</a:t>
            </a: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56BC7E6B-95F5-4EB3-8000-E1459567C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2310"/>
            <a:ext cx="11262632" cy="276357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上节回顾：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光电效应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∝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主要发生在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层（外层光电吸收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&lt;20%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），有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吸收限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光子能量被原子完全吸收，但光电子没有获得全部，特征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俄歇电子携带了电离能。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康普顿散射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主要发生在外层电子（外层电子又多又松散）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光子能量无法全部被吸收，必有散射光子带走能量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56FCD6-8ED4-4ED2-A082-4D568E6C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36" y="3127632"/>
            <a:ext cx="6634887" cy="2045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0FFCBFF3-9623-4EB8-9AAF-EF8FD052CB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646628"/>
              </p:ext>
            </p:extLst>
          </p:nvPr>
        </p:nvGraphicFramePr>
        <p:xfrm>
          <a:off x="6879830" y="1152977"/>
          <a:ext cx="241458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3" name="Equation" r:id="rId4" imgW="977760" imgH="241200" progId="Equation.DSMT4">
                  <p:embed/>
                </p:oleObj>
              </mc:Choice>
              <mc:Fallback>
                <p:oleObj name="Equation" r:id="rId4" imgW="977760" imgH="241200" progId="Equation.DSMT4">
                  <p:embed/>
                  <p:pic>
                    <p:nvPicPr>
                      <p:cNvPr id="161" name="Object 5">
                        <a:extLst>
                          <a:ext uri="{FF2B5EF4-FFF2-40B4-BE49-F238E27FC236}">
                            <a16:creationId xmlns:a16="http://schemas.microsoft.com/office/drawing/2014/main" id="{EE98275C-188C-4E86-B94F-1D759C44DB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9830" y="1152977"/>
                        <a:ext cx="2414587" cy="5953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5663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康普顿散射的总截面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DB08E224-4F6B-4963-BF47-56B5BE985B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610631"/>
              </p:ext>
            </p:extLst>
          </p:nvPr>
        </p:nvGraphicFramePr>
        <p:xfrm>
          <a:off x="76284" y="294072"/>
          <a:ext cx="1719249" cy="649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86" name="Equation" r:id="rId3" imgW="1041120" imgH="393480" progId="Equation.DSMT4">
                  <p:embed/>
                </p:oleObj>
              </mc:Choice>
              <mc:Fallback>
                <p:oleObj name="Equation" r:id="rId3" imgW="1041120" imgH="39348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DB08E224-4F6B-4963-BF47-56B5BE985B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84" y="294072"/>
                        <a:ext cx="1719249" cy="64977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74893058-39A8-4FE6-908E-441517CB01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820035"/>
              </p:ext>
            </p:extLst>
          </p:nvPr>
        </p:nvGraphicFramePr>
        <p:xfrm>
          <a:off x="1947441" y="258498"/>
          <a:ext cx="1635427" cy="64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87" name="Equation" r:id="rId5" imgW="990360" imgH="393480" progId="Equation.DSMT4">
                  <p:embed/>
                </p:oleObj>
              </mc:Choice>
              <mc:Fallback>
                <p:oleObj name="Equation" r:id="rId5" imgW="990360" imgH="3934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74893058-39A8-4FE6-908E-441517CB01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441" y="258498"/>
                        <a:ext cx="1635427" cy="64977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AB741B37-CA99-4C7E-8FD5-9716EF300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862320"/>
              </p:ext>
            </p:extLst>
          </p:nvPr>
        </p:nvGraphicFramePr>
        <p:xfrm>
          <a:off x="76285" y="2626288"/>
          <a:ext cx="5302270" cy="3592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88" name="Graph" r:id="rId7" imgW="4155480" imgH="2886840" progId="Origin50.Graph">
                  <p:embed/>
                </p:oleObj>
              </mc:Choice>
              <mc:Fallback>
                <p:oleObj name="Graph" r:id="rId7" imgW="4155480" imgH="2886840" progId="Origin50.Graph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AB741B37-CA99-4C7E-8FD5-9716EF300C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 l="5182" t="6584" r="5211" b="5966"/>
                      <a:stretch>
                        <a:fillRect/>
                      </a:stretch>
                    </p:blipFill>
                    <p:spPr bwMode="auto">
                      <a:xfrm>
                        <a:off x="76285" y="2626288"/>
                        <a:ext cx="5302270" cy="359230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776E1740-F107-4F34-BB7D-AA427D5CC656}"/>
              </a:ext>
            </a:extLst>
          </p:cNvPr>
          <p:cNvSpPr txBox="1"/>
          <p:nvPr/>
        </p:nvSpPr>
        <p:spPr>
          <a:xfrm>
            <a:off x="154750" y="992561"/>
            <a:ext cx="4238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单个电子康普顿散射的总截面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3AB2AD1-FA66-4F58-BA71-32EF15FC975E}"/>
              </a:ext>
            </a:extLst>
          </p:cNvPr>
          <p:cNvGrpSpPr/>
          <p:nvPr/>
        </p:nvGrpSpPr>
        <p:grpSpPr>
          <a:xfrm>
            <a:off x="5378555" y="2543123"/>
            <a:ext cx="6580187" cy="3538619"/>
            <a:chOff x="5281613" y="3103481"/>
            <a:chExt cx="6580187" cy="3538619"/>
          </a:xfrm>
        </p:grpSpPr>
        <p:graphicFrame>
          <p:nvGraphicFramePr>
            <p:cNvPr id="16" name="Object 13">
              <a:extLst>
                <a:ext uri="{FF2B5EF4-FFF2-40B4-BE49-F238E27FC236}">
                  <a16:creationId xmlns:a16="http://schemas.microsoft.com/office/drawing/2014/main" id="{7FB417F6-C704-4840-87B1-1543DF9B63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2492291"/>
                </p:ext>
              </p:extLst>
            </p:nvPr>
          </p:nvGraphicFramePr>
          <p:xfrm>
            <a:off x="5281613" y="3492500"/>
            <a:ext cx="6561137" cy="314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989" name="Equation" r:id="rId9" imgW="2857320" imgH="1371600" progId="Equation.DSMT4">
                    <p:embed/>
                  </p:oleObj>
                </mc:Choice>
                <mc:Fallback>
                  <p:oleObj name="Equation" r:id="rId9" imgW="2857320" imgH="1371600" progId="Equation.DSMT4">
                    <p:embed/>
                    <p:pic>
                      <p:nvPicPr>
                        <p:cNvPr id="15" name="Object 13">
                          <a:extLst>
                            <a:ext uri="{FF2B5EF4-FFF2-40B4-BE49-F238E27FC236}">
                              <a16:creationId xmlns:a16="http://schemas.microsoft.com/office/drawing/2014/main" id="{67D95302-0729-4E84-BFA5-10CAC11A33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1613" y="3492500"/>
                          <a:ext cx="6561137" cy="31496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B226E8FF-9D68-404F-AA60-A46A1A456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6400" y="4809498"/>
              <a:ext cx="2119678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经典电子半径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D6406A24-9131-4F09-88FB-1D10F9B1F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5923" y="3103481"/>
              <a:ext cx="2415877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汤姆逊散射截面</a:t>
              </a:r>
            </a:p>
          </p:txBody>
        </p:sp>
      </p:grp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D1BBB88-E090-4D76-9AB8-67E13CE4C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096700"/>
              </p:ext>
            </p:extLst>
          </p:nvPr>
        </p:nvGraphicFramePr>
        <p:xfrm>
          <a:off x="76284" y="1477985"/>
          <a:ext cx="6306099" cy="86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90" name="Equation" r:id="rId11" imgW="3504960" imgH="482400" progId="Equation.DSMT4">
                  <p:embed/>
                </p:oleObj>
              </mc:Choice>
              <mc:Fallback>
                <p:oleObj name="Equation" r:id="rId11" imgW="3504960" imgH="48240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DD1BBB88-E090-4D76-9AB8-67E13CE4C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84" y="1477985"/>
                        <a:ext cx="6306099" cy="86793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C52ED4A2-1DB2-475C-9DE7-D543252A4603}"/>
              </a:ext>
            </a:extLst>
          </p:cNvPr>
          <p:cNvGrpSpPr/>
          <p:nvPr/>
        </p:nvGrpSpPr>
        <p:grpSpPr>
          <a:xfrm>
            <a:off x="4932949" y="910197"/>
            <a:ext cx="7351713" cy="1352553"/>
            <a:chOff x="4932949" y="910197"/>
            <a:chExt cx="7351713" cy="1352553"/>
          </a:xfrm>
        </p:grpSpPr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45C56466-ABFE-49BF-85E6-ED6E843CB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32949" y="910197"/>
              <a:ext cx="7351713" cy="1352553"/>
              <a:chOff x="-137" y="645"/>
              <a:chExt cx="4631" cy="852"/>
            </a:xfrm>
          </p:grpSpPr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04DCE1A6-AF15-4E08-B0B4-6CA4161F76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37" y="645"/>
                <a:ext cx="4631" cy="291"/>
              </a:xfrm>
              <a:prstGeom prst="rect">
                <a:avLst/>
              </a:prstGeom>
              <a:noFill/>
              <a:ln w="57150" algn="ctr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10000"/>
                  </a:spcBef>
                  <a:defRPr/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一个原子有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个电子→</a:t>
                </a:r>
                <a:r>
                  <a:rPr kumimoji="1" lang="zh-CN" altLang="en-US" sz="24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整个原子</a:t>
                </a:r>
                <a:r>
                  <a:rPr kumimoji="1"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的康普顿散射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总截面</a:t>
                </a:r>
              </a:p>
            </p:txBody>
          </p:sp>
          <p:graphicFrame>
            <p:nvGraphicFramePr>
              <p:cNvPr id="13" name="Object 6">
                <a:extLst>
                  <a:ext uri="{FF2B5EF4-FFF2-40B4-BE49-F238E27FC236}">
                    <a16:creationId xmlns:a16="http://schemas.microsoft.com/office/drawing/2014/main" id="{3E7D1A31-FDFB-4A78-82DF-FBFCE555F0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7139807"/>
                  </p:ext>
                </p:extLst>
              </p:nvPr>
            </p:nvGraphicFramePr>
            <p:xfrm>
              <a:off x="1874" y="1051"/>
              <a:ext cx="1387" cy="4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3991" name="Equation" r:id="rId13" imgW="711000" imgH="228600" progId="Equation.DSMT4">
                      <p:embed/>
                    </p:oleObj>
                  </mc:Choice>
                  <mc:Fallback>
                    <p:oleObj name="Equation" r:id="rId13" imgW="711000" imgH="228600" progId="Equation.DSMT4">
                      <p:embed/>
                      <p:pic>
                        <p:nvPicPr>
                          <p:cNvPr id="13" name="Object 6">
                            <a:extLst>
                              <a:ext uri="{FF2B5EF4-FFF2-40B4-BE49-F238E27FC236}">
                                <a16:creationId xmlns:a16="http://schemas.microsoft.com/office/drawing/2014/main" id="{C751ED3F-FEF7-4755-8D77-EBB3088D4DE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74" y="1051"/>
                            <a:ext cx="1387" cy="446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 w="57150" algn="ctr">
                            <a:noFill/>
                            <a:miter lim="800000"/>
                            <a:headEnd/>
                            <a:tailEnd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" name="箭头: 虚尾 4">
              <a:extLst>
                <a:ext uri="{FF2B5EF4-FFF2-40B4-BE49-F238E27FC236}">
                  <a16:creationId xmlns:a16="http://schemas.microsoft.com/office/drawing/2014/main" id="{7A101F83-32D2-4A81-9CF4-D3B87C3F7C1F}"/>
                </a:ext>
              </a:extLst>
            </p:cNvPr>
            <p:cNvSpPr/>
            <p:nvPr/>
          </p:nvSpPr>
          <p:spPr>
            <a:xfrm>
              <a:off x="6705600" y="1601669"/>
              <a:ext cx="914400" cy="589081"/>
            </a:xfrm>
            <a:prstGeom prst="striped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037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非相干散射函数</a:t>
            </a:r>
            <a:r>
              <a:rPr lang="en-US" altLang="zh-CN" sz="1600" dirty="0"/>
              <a:t>——</a:t>
            </a: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电子毕竟不是自由的！</a:t>
            </a:r>
            <a:endParaRPr kumimoji="1" lang="zh-CN" altLang="en-US" sz="1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1A36698-6E8E-43A6-9C01-9AC73CC5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1" y="1019952"/>
            <a:ext cx="5733771" cy="35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任意多边形 12">
            <a:extLst>
              <a:ext uri="{FF2B5EF4-FFF2-40B4-BE49-F238E27FC236}">
                <a16:creationId xmlns:a16="http://schemas.microsoft.com/office/drawing/2014/main" id="{2F26F533-A4F6-40BF-8993-23301CC0EC67}"/>
              </a:ext>
            </a:extLst>
          </p:cNvPr>
          <p:cNvSpPr/>
          <p:nvPr/>
        </p:nvSpPr>
        <p:spPr>
          <a:xfrm>
            <a:off x="5087888" y="4845820"/>
            <a:ext cx="1077342" cy="231831"/>
          </a:xfrm>
          <a:custGeom>
            <a:avLst/>
            <a:gdLst>
              <a:gd name="connsiteX0" fmla="*/ 0 w 10232572"/>
              <a:gd name="connsiteY0" fmla="*/ 348359 h 740264"/>
              <a:gd name="connsiteX1" fmla="*/ 725715 w 10232572"/>
              <a:gd name="connsiteY1" fmla="*/ 14531 h 740264"/>
              <a:gd name="connsiteX2" fmla="*/ 1436915 w 10232572"/>
              <a:gd name="connsiteY2" fmla="*/ 362874 h 740264"/>
              <a:gd name="connsiteX3" fmla="*/ 2133600 w 10232572"/>
              <a:gd name="connsiteY3" fmla="*/ 725731 h 740264"/>
              <a:gd name="connsiteX4" fmla="*/ 2844800 w 10232572"/>
              <a:gd name="connsiteY4" fmla="*/ 377388 h 740264"/>
              <a:gd name="connsiteX5" fmla="*/ 3556000 w 10232572"/>
              <a:gd name="connsiteY5" fmla="*/ 16 h 740264"/>
              <a:gd name="connsiteX6" fmla="*/ 4252686 w 10232572"/>
              <a:gd name="connsiteY6" fmla="*/ 391902 h 740264"/>
              <a:gd name="connsiteX7" fmla="*/ 4963886 w 10232572"/>
              <a:gd name="connsiteY7" fmla="*/ 740245 h 740264"/>
              <a:gd name="connsiteX8" fmla="*/ 5675086 w 10232572"/>
              <a:gd name="connsiteY8" fmla="*/ 377388 h 740264"/>
              <a:gd name="connsiteX9" fmla="*/ 6386286 w 10232572"/>
              <a:gd name="connsiteY9" fmla="*/ 16 h 740264"/>
              <a:gd name="connsiteX10" fmla="*/ 7097486 w 10232572"/>
              <a:gd name="connsiteY10" fmla="*/ 377388 h 740264"/>
              <a:gd name="connsiteX11" fmla="*/ 9114972 w 10232572"/>
              <a:gd name="connsiteY11" fmla="*/ 406416 h 740264"/>
              <a:gd name="connsiteX12" fmla="*/ 10232572 w 10232572"/>
              <a:gd name="connsiteY12" fmla="*/ 406416 h 7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232572" h="740264">
                <a:moveTo>
                  <a:pt x="0" y="348359"/>
                </a:moveTo>
                <a:cubicBezTo>
                  <a:pt x="243114" y="180235"/>
                  <a:pt x="486229" y="12112"/>
                  <a:pt x="725715" y="14531"/>
                </a:cubicBezTo>
                <a:cubicBezTo>
                  <a:pt x="965201" y="16950"/>
                  <a:pt x="1202268" y="244341"/>
                  <a:pt x="1436915" y="362874"/>
                </a:cubicBezTo>
                <a:cubicBezTo>
                  <a:pt x="1671562" y="481407"/>
                  <a:pt x="1898953" y="723312"/>
                  <a:pt x="2133600" y="725731"/>
                </a:cubicBezTo>
                <a:cubicBezTo>
                  <a:pt x="2368248" y="728150"/>
                  <a:pt x="2607733" y="498341"/>
                  <a:pt x="2844800" y="377388"/>
                </a:cubicBezTo>
                <a:cubicBezTo>
                  <a:pt x="3081867" y="256435"/>
                  <a:pt x="3321352" y="-2403"/>
                  <a:pt x="3556000" y="16"/>
                </a:cubicBezTo>
                <a:cubicBezTo>
                  <a:pt x="3790648" y="2435"/>
                  <a:pt x="4018038" y="268531"/>
                  <a:pt x="4252686" y="391902"/>
                </a:cubicBezTo>
                <a:cubicBezTo>
                  <a:pt x="4487334" y="515273"/>
                  <a:pt x="4726819" y="742664"/>
                  <a:pt x="4963886" y="740245"/>
                </a:cubicBezTo>
                <a:cubicBezTo>
                  <a:pt x="5200953" y="737826"/>
                  <a:pt x="5438019" y="500759"/>
                  <a:pt x="5675086" y="377388"/>
                </a:cubicBezTo>
                <a:cubicBezTo>
                  <a:pt x="5912153" y="254017"/>
                  <a:pt x="6149219" y="16"/>
                  <a:pt x="6386286" y="16"/>
                </a:cubicBezTo>
                <a:cubicBezTo>
                  <a:pt x="6623353" y="16"/>
                  <a:pt x="6642705" y="309655"/>
                  <a:pt x="7097486" y="377388"/>
                </a:cubicBezTo>
                <a:cubicBezTo>
                  <a:pt x="7552267" y="445121"/>
                  <a:pt x="9114972" y="406416"/>
                  <a:pt x="9114972" y="406416"/>
                </a:cubicBezTo>
                <a:lnTo>
                  <a:pt x="10232572" y="406416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6E0C5F-DFD9-4686-8063-F86C9A56BB01}"/>
              </a:ext>
            </a:extLst>
          </p:cNvPr>
          <p:cNvGrpSpPr/>
          <p:nvPr/>
        </p:nvGrpSpPr>
        <p:grpSpPr>
          <a:xfrm>
            <a:off x="6425140" y="2941619"/>
            <a:ext cx="3778137" cy="3720216"/>
            <a:chOff x="2754903" y="837102"/>
            <a:chExt cx="3778137" cy="372021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7AB4658-EF50-4B32-BAF9-1D35F945EC05}"/>
                </a:ext>
              </a:extLst>
            </p:cNvPr>
            <p:cNvSpPr/>
            <p:nvPr/>
          </p:nvSpPr>
          <p:spPr>
            <a:xfrm>
              <a:off x="2824843" y="884909"/>
              <a:ext cx="3672409" cy="3672409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4C2AC1C-1783-4EF9-AE9B-4EB451D5D5FA}"/>
                </a:ext>
              </a:extLst>
            </p:cNvPr>
            <p:cNvGrpSpPr/>
            <p:nvPr/>
          </p:nvGrpSpPr>
          <p:grpSpPr>
            <a:xfrm>
              <a:off x="4723147" y="837102"/>
              <a:ext cx="139880" cy="139880"/>
              <a:chOff x="1664288" y="2420888"/>
              <a:chExt cx="288032" cy="288032"/>
            </a:xfrm>
          </p:grpSpPr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721B15DE-F3B4-41FA-B3F9-C1327A281CC1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减号 129">
                <a:extLst>
                  <a:ext uri="{FF2B5EF4-FFF2-40B4-BE49-F238E27FC236}">
                    <a16:creationId xmlns:a16="http://schemas.microsoft.com/office/drawing/2014/main" id="{7BC8194C-FB22-453D-A2FD-5E43693C80BF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27CAC16-EFFC-41C9-B7D7-AF3232679596}"/>
                </a:ext>
              </a:extLst>
            </p:cNvPr>
            <p:cNvGrpSpPr/>
            <p:nvPr/>
          </p:nvGrpSpPr>
          <p:grpSpPr>
            <a:xfrm>
              <a:off x="5824842" y="1340508"/>
              <a:ext cx="139880" cy="139880"/>
              <a:chOff x="1664288" y="2420888"/>
              <a:chExt cx="288032" cy="288032"/>
            </a:xfrm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802765E6-6CFB-42C2-B6C3-244C6B02A3EA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减号 127">
                <a:extLst>
                  <a:ext uri="{FF2B5EF4-FFF2-40B4-BE49-F238E27FC236}">
                    <a16:creationId xmlns:a16="http://schemas.microsoft.com/office/drawing/2014/main" id="{A5E6FA88-CE29-4124-AEFA-98DEDAA9ACAA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EAA0E93-8E8F-4E16-9856-BEEC90411DA9}"/>
                </a:ext>
              </a:extLst>
            </p:cNvPr>
            <p:cNvGrpSpPr/>
            <p:nvPr/>
          </p:nvGrpSpPr>
          <p:grpSpPr>
            <a:xfrm>
              <a:off x="6393160" y="2436079"/>
              <a:ext cx="139880" cy="139880"/>
              <a:chOff x="1664288" y="2420888"/>
              <a:chExt cx="288032" cy="288032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75B4A1D9-7FD8-4BAB-BCD6-61DDB4870D82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减号 125">
                <a:extLst>
                  <a:ext uri="{FF2B5EF4-FFF2-40B4-BE49-F238E27FC236}">
                    <a16:creationId xmlns:a16="http://schemas.microsoft.com/office/drawing/2014/main" id="{C63CFA0A-9FA6-40CD-BEFB-5F135A67DE7B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013C578-46B8-4B2A-91CE-6675970DCF66}"/>
                </a:ext>
              </a:extLst>
            </p:cNvPr>
            <p:cNvGrpSpPr/>
            <p:nvPr/>
          </p:nvGrpSpPr>
          <p:grpSpPr>
            <a:xfrm>
              <a:off x="6189101" y="3630954"/>
              <a:ext cx="139880" cy="139880"/>
              <a:chOff x="1664288" y="2420888"/>
              <a:chExt cx="288032" cy="288032"/>
            </a:xfrm>
          </p:grpSpPr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D4D8B491-9DD8-4845-828B-9BE12CBB8475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减号 123">
                <a:extLst>
                  <a:ext uri="{FF2B5EF4-FFF2-40B4-BE49-F238E27FC236}">
                    <a16:creationId xmlns:a16="http://schemas.microsoft.com/office/drawing/2014/main" id="{A764341F-EA04-4022-8107-6247900F858D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BC49444-6CCA-4484-93A6-7E5EA6ABF631}"/>
                </a:ext>
              </a:extLst>
            </p:cNvPr>
            <p:cNvGrpSpPr/>
            <p:nvPr/>
          </p:nvGrpSpPr>
          <p:grpSpPr>
            <a:xfrm>
              <a:off x="4985083" y="4417438"/>
              <a:ext cx="139880" cy="139880"/>
              <a:chOff x="1664288" y="2420888"/>
              <a:chExt cx="288032" cy="288032"/>
            </a:xfrm>
          </p:grpSpPr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17FCCC71-F0B5-4F99-87B2-D3496E99773C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减号 121">
                <a:extLst>
                  <a:ext uri="{FF2B5EF4-FFF2-40B4-BE49-F238E27FC236}">
                    <a16:creationId xmlns:a16="http://schemas.microsoft.com/office/drawing/2014/main" id="{59377BD6-51C8-4168-A13F-86B228847377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2E4934E-CD59-4217-AA0E-6E4B8F561FF3}"/>
                </a:ext>
              </a:extLst>
            </p:cNvPr>
            <p:cNvGrpSpPr/>
            <p:nvPr/>
          </p:nvGrpSpPr>
          <p:grpSpPr>
            <a:xfrm>
              <a:off x="3423975" y="4063002"/>
              <a:ext cx="139880" cy="139880"/>
              <a:chOff x="1664288" y="2420888"/>
              <a:chExt cx="288032" cy="288032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C463CFB2-52A6-4284-A8B1-E2F41BD59918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减号 119">
                <a:extLst>
                  <a:ext uri="{FF2B5EF4-FFF2-40B4-BE49-F238E27FC236}">
                    <a16:creationId xmlns:a16="http://schemas.microsoft.com/office/drawing/2014/main" id="{387D4FDD-FF9D-4C4F-97D9-107268E5E08D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410F194-086E-4C4B-9726-B980EB3CAD70}"/>
                </a:ext>
              </a:extLst>
            </p:cNvPr>
            <p:cNvGrpSpPr/>
            <p:nvPr/>
          </p:nvGrpSpPr>
          <p:grpSpPr>
            <a:xfrm>
              <a:off x="2754903" y="2581233"/>
              <a:ext cx="139880" cy="139880"/>
              <a:chOff x="1664288" y="2420888"/>
              <a:chExt cx="288032" cy="288032"/>
            </a:xfrm>
          </p:grpSpPr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F087505B-007C-46D2-8689-7E6A2C5CE2EB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减号 117">
                <a:extLst>
                  <a:ext uri="{FF2B5EF4-FFF2-40B4-BE49-F238E27FC236}">
                    <a16:creationId xmlns:a16="http://schemas.microsoft.com/office/drawing/2014/main" id="{16209CDC-C52A-4794-9E59-EAF3E546BCA2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6CA7895-804E-499E-A62C-3FECE72E0C87}"/>
                </a:ext>
              </a:extLst>
            </p:cNvPr>
            <p:cNvGrpSpPr/>
            <p:nvPr/>
          </p:nvGrpSpPr>
          <p:grpSpPr>
            <a:xfrm>
              <a:off x="3429645" y="1287934"/>
              <a:ext cx="139880" cy="139880"/>
              <a:chOff x="1664288" y="2420888"/>
              <a:chExt cx="288032" cy="288032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D6C5B108-6913-49A9-9938-681BA4AEEAF2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减号 115">
                <a:extLst>
                  <a:ext uri="{FF2B5EF4-FFF2-40B4-BE49-F238E27FC236}">
                    <a16:creationId xmlns:a16="http://schemas.microsoft.com/office/drawing/2014/main" id="{F759538E-0C71-44E2-B8F3-4A8982C81A2F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CF7F3FD-76F2-4BEC-81FD-1202D157F80E}"/>
                </a:ext>
              </a:extLst>
            </p:cNvPr>
            <p:cNvSpPr/>
            <p:nvPr/>
          </p:nvSpPr>
          <p:spPr>
            <a:xfrm>
              <a:off x="4499955" y="2553194"/>
              <a:ext cx="288032" cy="288032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加号 26">
              <a:extLst>
                <a:ext uri="{FF2B5EF4-FFF2-40B4-BE49-F238E27FC236}">
                  <a16:creationId xmlns:a16="http://schemas.microsoft.com/office/drawing/2014/main" id="{733C1E44-AD81-4E48-BCE7-9041888FE9D4}"/>
                </a:ext>
              </a:extLst>
            </p:cNvPr>
            <p:cNvSpPr/>
            <p:nvPr/>
          </p:nvSpPr>
          <p:spPr>
            <a:xfrm>
              <a:off x="4539959" y="2581197"/>
              <a:ext cx="208023" cy="208023"/>
            </a:xfrm>
            <a:prstGeom prst="mathPlus">
              <a:avLst>
                <a:gd name="adj1" fmla="val 16682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1D184D0-B769-4742-9E7C-C181318BB5FB}"/>
                </a:ext>
              </a:extLst>
            </p:cNvPr>
            <p:cNvSpPr/>
            <p:nvPr/>
          </p:nvSpPr>
          <p:spPr>
            <a:xfrm>
              <a:off x="3584972" y="1621001"/>
              <a:ext cx="2184757" cy="2184757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F39B0FC-883A-4678-BF1C-B0C51CFE72E4}"/>
                </a:ext>
              </a:extLst>
            </p:cNvPr>
            <p:cNvGrpSpPr/>
            <p:nvPr/>
          </p:nvGrpSpPr>
          <p:grpSpPr>
            <a:xfrm>
              <a:off x="3786932" y="1917380"/>
              <a:ext cx="139880" cy="139880"/>
              <a:chOff x="1664288" y="2420888"/>
              <a:chExt cx="288032" cy="288032"/>
            </a:xfrm>
          </p:grpSpPr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05BF7DAA-35A6-4975-A2C7-4F2C7F39C61D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减号 113">
                <a:extLst>
                  <a:ext uri="{FF2B5EF4-FFF2-40B4-BE49-F238E27FC236}">
                    <a16:creationId xmlns:a16="http://schemas.microsoft.com/office/drawing/2014/main" id="{03DD51E8-509F-4F5F-B8FE-E8F5785FE70C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E7A2CD7-4B32-4405-8A3B-E4906BF92B9A}"/>
                </a:ext>
              </a:extLst>
            </p:cNvPr>
            <p:cNvGrpSpPr/>
            <p:nvPr/>
          </p:nvGrpSpPr>
          <p:grpSpPr>
            <a:xfrm>
              <a:off x="4447864" y="1588662"/>
              <a:ext cx="139880" cy="139880"/>
              <a:chOff x="1664288" y="2420888"/>
              <a:chExt cx="288032" cy="288032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CD8FE11E-57A0-4033-80AF-ACB03EACF87B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减号 111">
                <a:extLst>
                  <a:ext uri="{FF2B5EF4-FFF2-40B4-BE49-F238E27FC236}">
                    <a16:creationId xmlns:a16="http://schemas.microsoft.com/office/drawing/2014/main" id="{5B7C225C-A882-479B-A941-75F7AA743919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50E3D36-08A7-4FD4-9152-0F261B3466E6}"/>
                </a:ext>
              </a:extLst>
            </p:cNvPr>
            <p:cNvGrpSpPr/>
            <p:nvPr/>
          </p:nvGrpSpPr>
          <p:grpSpPr>
            <a:xfrm>
              <a:off x="5484099" y="1974280"/>
              <a:ext cx="139880" cy="139880"/>
              <a:chOff x="1664288" y="2420888"/>
              <a:chExt cx="288032" cy="288032"/>
            </a:xfrm>
          </p:grpSpPr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85B1A1F1-6C6D-4C9A-AA32-89B38AB1FDD4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减号 109">
                <a:extLst>
                  <a:ext uri="{FF2B5EF4-FFF2-40B4-BE49-F238E27FC236}">
                    <a16:creationId xmlns:a16="http://schemas.microsoft.com/office/drawing/2014/main" id="{FEB14C31-2E0D-4E84-A95F-F12440736E90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07B447D-6E83-4DA1-8FDB-B5363777C2B7}"/>
                </a:ext>
              </a:extLst>
            </p:cNvPr>
            <p:cNvGrpSpPr/>
            <p:nvPr/>
          </p:nvGrpSpPr>
          <p:grpSpPr>
            <a:xfrm>
              <a:off x="5633031" y="2973134"/>
              <a:ext cx="139880" cy="139880"/>
              <a:chOff x="1664288" y="2420888"/>
              <a:chExt cx="288032" cy="288032"/>
            </a:xfrm>
          </p:grpSpPr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39FBA7AE-D41C-40D9-A6EA-108416FE2FB1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减号 107">
                <a:extLst>
                  <a:ext uri="{FF2B5EF4-FFF2-40B4-BE49-F238E27FC236}">
                    <a16:creationId xmlns:a16="http://schemas.microsoft.com/office/drawing/2014/main" id="{8824FE00-04E3-4DA4-8A64-12C3D531D6B9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291FB56-1C2B-43AC-A328-4C585DFC7017}"/>
                </a:ext>
              </a:extLst>
            </p:cNvPr>
            <p:cNvGrpSpPr/>
            <p:nvPr/>
          </p:nvGrpSpPr>
          <p:grpSpPr>
            <a:xfrm>
              <a:off x="5108797" y="3627574"/>
              <a:ext cx="139880" cy="139880"/>
              <a:chOff x="1664288" y="2420888"/>
              <a:chExt cx="288032" cy="288032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3839BDA6-7E41-4736-B94F-D88C31620703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减号 105">
                <a:extLst>
                  <a:ext uri="{FF2B5EF4-FFF2-40B4-BE49-F238E27FC236}">
                    <a16:creationId xmlns:a16="http://schemas.microsoft.com/office/drawing/2014/main" id="{FA56315B-9A6E-4078-A647-31BC9951D7DD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37603D7-D172-4267-8FBC-8E696AF75858}"/>
                </a:ext>
              </a:extLst>
            </p:cNvPr>
            <p:cNvGrpSpPr/>
            <p:nvPr/>
          </p:nvGrpSpPr>
          <p:grpSpPr>
            <a:xfrm>
              <a:off x="4164608" y="3627574"/>
              <a:ext cx="139880" cy="139880"/>
              <a:chOff x="1664288" y="2420888"/>
              <a:chExt cx="288032" cy="288032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CF033113-2D58-4534-954F-F5EE216B1A70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减号 103">
                <a:extLst>
                  <a:ext uri="{FF2B5EF4-FFF2-40B4-BE49-F238E27FC236}">
                    <a16:creationId xmlns:a16="http://schemas.microsoft.com/office/drawing/2014/main" id="{74C330EC-6BB2-4CC1-AF4E-B666568A898B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B954924-87A1-4785-81F1-0BF629C0D3F6}"/>
                </a:ext>
              </a:extLst>
            </p:cNvPr>
            <p:cNvGrpSpPr/>
            <p:nvPr/>
          </p:nvGrpSpPr>
          <p:grpSpPr>
            <a:xfrm>
              <a:off x="3647052" y="3113014"/>
              <a:ext cx="139880" cy="139880"/>
              <a:chOff x="1664288" y="2420888"/>
              <a:chExt cx="288032" cy="288032"/>
            </a:xfrm>
          </p:grpSpPr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B7368C3C-C4AD-4F96-8AB3-A8FB6F6335B7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减号 101">
                <a:extLst>
                  <a:ext uri="{FF2B5EF4-FFF2-40B4-BE49-F238E27FC236}">
                    <a16:creationId xmlns:a16="http://schemas.microsoft.com/office/drawing/2014/main" id="{D1463D41-30ED-46FF-A95C-1B56206F84B2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0487BD9-FA49-4CA3-BBA4-DD9C15FAD849}"/>
                </a:ext>
              </a:extLst>
            </p:cNvPr>
            <p:cNvGrpSpPr/>
            <p:nvPr/>
          </p:nvGrpSpPr>
          <p:grpSpPr>
            <a:xfrm>
              <a:off x="3515031" y="2483894"/>
              <a:ext cx="139880" cy="139880"/>
              <a:chOff x="1664288" y="2420888"/>
              <a:chExt cx="288032" cy="288032"/>
            </a:xfrm>
          </p:grpSpPr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C30BF454-C578-4863-902E-CB05D746EBE7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减号 99">
                <a:extLst>
                  <a:ext uri="{FF2B5EF4-FFF2-40B4-BE49-F238E27FC236}">
                    <a16:creationId xmlns:a16="http://schemas.microsoft.com/office/drawing/2014/main" id="{A642D4F4-E67F-4751-BB2B-E6AEABBC301C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58A227B-9741-4D8A-9875-6763EEE74579}"/>
                </a:ext>
              </a:extLst>
            </p:cNvPr>
            <p:cNvSpPr/>
            <p:nvPr/>
          </p:nvSpPr>
          <p:spPr>
            <a:xfrm>
              <a:off x="3153402" y="1183475"/>
              <a:ext cx="3019298" cy="3019298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F300DA1-17B8-49B8-87D6-7D7642F977B4}"/>
                </a:ext>
              </a:extLst>
            </p:cNvPr>
            <p:cNvGrpSpPr/>
            <p:nvPr/>
          </p:nvGrpSpPr>
          <p:grpSpPr>
            <a:xfrm>
              <a:off x="4398595" y="1135667"/>
              <a:ext cx="139880" cy="139880"/>
              <a:chOff x="1664288" y="2420888"/>
              <a:chExt cx="288032" cy="288032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39A9FB93-0C9E-4C11-B3E5-E4C92E278B97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减号 97">
                <a:extLst>
                  <a:ext uri="{FF2B5EF4-FFF2-40B4-BE49-F238E27FC236}">
                    <a16:creationId xmlns:a16="http://schemas.microsoft.com/office/drawing/2014/main" id="{4FF4610B-0898-4A26-A541-DB6E1BB42913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2896F57-18DE-4049-BB81-31C82DCDA426}"/>
                </a:ext>
              </a:extLst>
            </p:cNvPr>
            <p:cNvGrpSpPr/>
            <p:nvPr/>
          </p:nvGrpSpPr>
          <p:grpSpPr>
            <a:xfrm>
              <a:off x="4954618" y="1135667"/>
              <a:ext cx="139880" cy="139880"/>
              <a:chOff x="1664288" y="2420888"/>
              <a:chExt cx="288032" cy="288032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79B0E8D9-54C7-4698-B096-5798A92C4F11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减号 95">
                <a:extLst>
                  <a:ext uri="{FF2B5EF4-FFF2-40B4-BE49-F238E27FC236}">
                    <a16:creationId xmlns:a16="http://schemas.microsoft.com/office/drawing/2014/main" id="{07DC987D-684F-4DE4-B7F8-A82EF302B2F6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CD2E4E2-4956-4EF9-BB3B-69FE8469438C}"/>
                </a:ext>
              </a:extLst>
            </p:cNvPr>
            <p:cNvGrpSpPr/>
            <p:nvPr/>
          </p:nvGrpSpPr>
          <p:grpSpPr>
            <a:xfrm>
              <a:off x="5434830" y="1367857"/>
              <a:ext cx="139880" cy="139880"/>
              <a:chOff x="1664288" y="2420888"/>
              <a:chExt cx="288032" cy="288032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46CBD7E7-C48F-4BFF-AEA7-90CF13DD701D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减号 93">
                <a:extLst>
                  <a:ext uri="{FF2B5EF4-FFF2-40B4-BE49-F238E27FC236}">
                    <a16:creationId xmlns:a16="http://schemas.microsoft.com/office/drawing/2014/main" id="{C323C717-C786-40F0-9D05-F285E23EDB25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DF10B37-AA58-47AC-9D4E-8875B8957068}"/>
                </a:ext>
              </a:extLst>
            </p:cNvPr>
            <p:cNvGrpSpPr/>
            <p:nvPr/>
          </p:nvGrpSpPr>
          <p:grpSpPr>
            <a:xfrm>
              <a:off x="5884667" y="1757245"/>
              <a:ext cx="139880" cy="139880"/>
              <a:chOff x="1664288" y="2420888"/>
              <a:chExt cx="288032" cy="288032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8F1E6F42-91C9-42F8-BD18-FA480F0F000D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减号 91">
                <a:extLst>
                  <a:ext uri="{FF2B5EF4-FFF2-40B4-BE49-F238E27FC236}">
                    <a16:creationId xmlns:a16="http://schemas.microsoft.com/office/drawing/2014/main" id="{4BEDB814-221A-4AAA-9849-36F3D6521674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95B6015-689A-41EE-9828-32D44286A0E3}"/>
                </a:ext>
              </a:extLst>
            </p:cNvPr>
            <p:cNvGrpSpPr/>
            <p:nvPr/>
          </p:nvGrpSpPr>
          <p:grpSpPr>
            <a:xfrm>
              <a:off x="5989577" y="2203395"/>
              <a:ext cx="139880" cy="139880"/>
              <a:chOff x="1664288" y="2420888"/>
              <a:chExt cx="288032" cy="288032"/>
            </a:xfrm>
          </p:grpSpPr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6ADB6CA-EDFD-4C0C-8073-045377B49A92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减号 89">
                <a:extLst>
                  <a:ext uri="{FF2B5EF4-FFF2-40B4-BE49-F238E27FC236}">
                    <a16:creationId xmlns:a16="http://schemas.microsoft.com/office/drawing/2014/main" id="{EA53A621-F541-4CBF-A4BB-77D72CC88D24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8ECF113-DA60-4B3E-B9FF-EB6A404A967F}"/>
                </a:ext>
              </a:extLst>
            </p:cNvPr>
            <p:cNvGrpSpPr/>
            <p:nvPr/>
          </p:nvGrpSpPr>
          <p:grpSpPr>
            <a:xfrm>
              <a:off x="6042969" y="2781527"/>
              <a:ext cx="139880" cy="139880"/>
              <a:chOff x="1664288" y="2420888"/>
              <a:chExt cx="288032" cy="288032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8387ADEF-5E40-4DFC-8D35-B5BAB3B6C3F9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减号 87">
                <a:extLst>
                  <a:ext uri="{FF2B5EF4-FFF2-40B4-BE49-F238E27FC236}">
                    <a16:creationId xmlns:a16="http://schemas.microsoft.com/office/drawing/2014/main" id="{50CDFA16-03E7-4C7B-87DE-2A9430FF523C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68CDCF2-13E5-40B9-ABD4-840DB9DD2741}"/>
                </a:ext>
              </a:extLst>
            </p:cNvPr>
            <p:cNvGrpSpPr/>
            <p:nvPr/>
          </p:nvGrpSpPr>
          <p:grpSpPr>
            <a:xfrm>
              <a:off x="5995258" y="3259262"/>
              <a:ext cx="139880" cy="139880"/>
              <a:chOff x="1664288" y="2420888"/>
              <a:chExt cx="288032" cy="288032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7F9035BF-D444-4802-9FAE-6B4F7D858CAB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减号 85">
                <a:extLst>
                  <a:ext uri="{FF2B5EF4-FFF2-40B4-BE49-F238E27FC236}">
                    <a16:creationId xmlns:a16="http://schemas.microsoft.com/office/drawing/2014/main" id="{5AED9CAE-7ACF-454F-AFB2-021DB304C33A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FD06161-8C9F-4BAA-BC98-EDF823F790FE}"/>
                </a:ext>
              </a:extLst>
            </p:cNvPr>
            <p:cNvGrpSpPr/>
            <p:nvPr/>
          </p:nvGrpSpPr>
          <p:grpSpPr>
            <a:xfrm>
              <a:off x="5744787" y="3590499"/>
              <a:ext cx="139880" cy="139880"/>
              <a:chOff x="1664288" y="2420888"/>
              <a:chExt cx="288032" cy="288032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A4260C21-F642-49DF-91AA-A94FAEB2FEA2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减号 83">
                <a:extLst>
                  <a:ext uri="{FF2B5EF4-FFF2-40B4-BE49-F238E27FC236}">
                    <a16:creationId xmlns:a16="http://schemas.microsoft.com/office/drawing/2014/main" id="{10B1E1AD-805F-4241-AE56-EE7F3C03F105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59C3FC0-FB3A-4E0E-8588-39F67469CE7E}"/>
                </a:ext>
              </a:extLst>
            </p:cNvPr>
            <p:cNvGrpSpPr/>
            <p:nvPr/>
          </p:nvGrpSpPr>
          <p:grpSpPr>
            <a:xfrm>
              <a:off x="5329920" y="3920989"/>
              <a:ext cx="139880" cy="139880"/>
              <a:chOff x="1664288" y="2420888"/>
              <a:chExt cx="288032" cy="288032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33DCD5B6-5589-4A0C-A831-41D8E6C7A367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减号 81">
                <a:extLst>
                  <a:ext uri="{FF2B5EF4-FFF2-40B4-BE49-F238E27FC236}">
                    <a16:creationId xmlns:a16="http://schemas.microsoft.com/office/drawing/2014/main" id="{25F9F438-38FB-4FED-BFA4-3BE181EBF0A3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2B3E3C6-8E2E-45D1-B4B7-A9BC5C1EDE8A}"/>
                </a:ext>
              </a:extLst>
            </p:cNvPr>
            <p:cNvGrpSpPr/>
            <p:nvPr/>
          </p:nvGrpSpPr>
          <p:grpSpPr>
            <a:xfrm>
              <a:off x="4663051" y="4118874"/>
              <a:ext cx="139880" cy="139880"/>
              <a:chOff x="1664288" y="2420888"/>
              <a:chExt cx="288032" cy="288032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1716F6F0-AA7D-4E91-9B2C-9908413F77B5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减号 79">
                <a:extLst>
                  <a:ext uri="{FF2B5EF4-FFF2-40B4-BE49-F238E27FC236}">
                    <a16:creationId xmlns:a16="http://schemas.microsoft.com/office/drawing/2014/main" id="{179BC1CD-DA68-41D0-A501-79254FA5EDC2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DDFDB9E-3799-48A9-9E18-E277457A4C9A}"/>
                </a:ext>
              </a:extLst>
            </p:cNvPr>
            <p:cNvGrpSpPr/>
            <p:nvPr/>
          </p:nvGrpSpPr>
          <p:grpSpPr>
            <a:xfrm>
              <a:off x="4150309" y="4062893"/>
              <a:ext cx="139880" cy="139880"/>
              <a:chOff x="1664288" y="2420888"/>
              <a:chExt cx="288032" cy="288032"/>
            </a:xfrm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AFBF2526-A82D-4D23-9BDF-FBE1CC4F1C4B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减号 77">
                <a:extLst>
                  <a:ext uri="{FF2B5EF4-FFF2-40B4-BE49-F238E27FC236}">
                    <a16:creationId xmlns:a16="http://schemas.microsoft.com/office/drawing/2014/main" id="{CC449D96-06CD-4868-B6EB-FDF2A1EF349E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92E9CBA-922D-4750-A725-A0C300DD620C}"/>
                </a:ext>
              </a:extLst>
            </p:cNvPr>
            <p:cNvGrpSpPr/>
            <p:nvPr/>
          </p:nvGrpSpPr>
          <p:grpSpPr>
            <a:xfrm>
              <a:off x="3632753" y="3816079"/>
              <a:ext cx="139880" cy="139880"/>
              <a:chOff x="1664288" y="2420888"/>
              <a:chExt cx="288032" cy="288032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5C55E54-8B85-4FE1-AC20-3679DFB7E479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减号 75">
                <a:extLst>
                  <a:ext uri="{FF2B5EF4-FFF2-40B4-BE49-F238E27FC236}">
                    <a16:creationId xmlns:a16="http://schemas.microsoft.com/office/drawing/2014/main" id="{7ECFA4BB-C524-4703-A332-A1C1CC2C8180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D076B4C-3EDF-452B-8DBA-0F9ED2EB0E98}"/>
                </a:ext>
              </a:extLst>
            </p:cNvPr>
            <p:cNvGrpSpPr/>
            <p:nvPr/>
          </p:nvGrpSpPr>
          <p:grpSpPr>
            <a:xfrm>
              <a:off x="3292379" y="3339272"/>
              <a:ext cx="139880" cy="139880"/>
              <a:chOff x="1664288" y="2420888"/>
              <a:chExt cx="288032" cy="288032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F1FF845C-D04F-4D85-A23F-3EA0B80D19A0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减号 73">
                <a:extLst>
                  <a:ext uri="{FF2B5EF4-FFF2-40B4-BE49-F238E27FC236}">
                    <a16:creationId xmlns:a16="http://schemas.microsoft.com/office/drawing/2014/main" id="{97E593CE-5216-46AD-922C-A76D29D3F8E1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64769B3-D97B-45EB-8D67-A4A31568ACA1}"/>
                </a:ext>
              </a:extLst>
            </p:cNvPr>
            <p:cNvGrpSpPr/>
            <p:nvPr/>
          </p:nvGrpSpPr>
          <p:grpSpPr>
            <a:xfrm>
              <a:off x="3105093" y="2498609"/>
              <a:ext cx="139880" cy="139880"/>
              <a:chOff x="1664288" y="2420888"/>
              <a:chExt cx="288032" cy="288032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737A54AF-8279-42EE-8C4D-FD2C0B5563F1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减号 71">
                <a:extLst>
                  <a:ext uri="{FF2B5EF4-FFF2-40B4-BE49-F238E27FC236}">
                    <a16:creationId xmlns:a16="http://schemas.microsoft.com/office/drawing/2014/main" id="{D2992FCD-F344-4061-B724-8F26376D4C12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938F0060-6181-40CA-80E5-23C4B54723D1}"/>
                </a:ext>
              </a:extLst>
            </p:cNvPr>
            <p:cNvGrpSpPr/>
            <p:nvPr/>
          </p:nvGrpSpPr>
          <p:grpSpPr>
            <a:xfrm>
              <a:off x="3222439" y="1993974"/>
              <a:ext cx="139880" cy="139880"/>
              <a:chOff x="1664288" y="2420888"/>
              <a:chExt cx="288032" cy="288032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51D251DA-B352-4FA8-9954-D35ECFDE0417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减号 69">
                <a:extLst>
                  <a:ext uri="{FF2B5EF4-FFF2-40B4-BE49-F238E27FC236}">
                    <a16:creationId xmlns:a16="http://schemas.microsoft.com/office/drawing/2014/main" id="{7F504DCC-1B1C-4D67-80DE-29D5D8728849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AAB8D15-EB41-444B-8B1B-52B800427625}"/>
                </a:ext>
              </a:extLst>
            </p:cNvPr>
            <p:cNvGrpSpPr/>
            <p:nvPr/>
          </p:nvGrpSpPr>
          <p:grpSpPr>
            <a:xfrm>
              <a:off x="3430792" y="1656439"/>
              <a:ext cx="139880" cy="139880"/>
              <a:chOff x="1664288" y="2420888"/>
              <a:chExt cx="288032" cy="288032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895EED7-31C7-4244-AC31-44CD41A5792F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减号 67">
                <a:extLst>
                  <a:ext uri="{FF2B5EF4-FFF2-40B4-BE49-F238E27FC236}">
                    <a16:creationId xmlns:a16="http://schemas.microsoft.com/office/drawing/2014/main" id="{FD5CF94A-5E37-4114-A81A-20FAB04C105E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FAAAAD84-8728-4C72-80C8-032120B42669}"/>
                </a:ext>
              </a:extLst>
            </p:cNvPr>
            <p:cNvGrpSpPr/>
            <p:nvPr/>
          </p:nvGrpSpPr>
          <p:grpSpPr>
            <a:xfrm>
              <a:off x="3842573" y="1332887"/>
              <a:ext cx="139880" cy="139880"/>
              <a:chOff x="1664288" y="2420888"/>
              <a:chExt cx="288032" cy="288032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308EB3F-E8D9-42B4-88CF-CD5D745A1A4F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减号 65">
                <a:extLst>
                  <a:ext uri="{FF2B5EF4-FFF2-40B4-BE49-F238E27FC236}">
                    <a16:creationId xmlns:a16="http://schemas.microsoft.com/office/drawing/2014/main" id="{CC33CC18-F222-4A02-B9B4-503FF6FC83F1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2703C89A-1786-4CE0-942C-4DC24780CE36}"/>
                </a:ext>
              </a:extLst>
            </p:cNvPr>
            <p:cNvGrpSpPr/>
            <p:nvPr/>
          </p:nvGrpSpPr>
          <p:grpSpPr>
            <a:xfrm>
              <a:off x="3125589" y="2987849"/>
              <a:ext cx="139880" cy="139880"/>
              <a:chOff x="1664288" y="2420888"/>
              <a:chExt cx="288032" cy="288032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F25622DD-C988-4292-AFEC-7325378DE88C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减号 63">
                <a:extLst>
                  <a:ext uri="{FF2B5EF4-FFF2-40B4-BE49-F238E27FC236}">
                    <a16:creationId xmlns:a16="http://schemas.microsoft.com/office/drawing/2014/main" id="{E2CFD4C2-167B-4AF8-BE78-8C75223008DA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2CFA8566-14EA-496A-B2A8-AC28D594A3A7}"/>
                </a:ext>
              </a:extLst>
            </p:cNvPr>
            <p:cNvSpPr/>
            <p:nvPr/>
          </p:nvSpPr>
          <p:spPr>
            <a:xfrm>
              <a:off x="4166641" y="2238365"/>
              <a:ext cx="917690" cy="91769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BCA01FA-8354-4083-AEDE-F04594C633B4}"/>
                </a:ext>
              </a:extLst>
            </p:cNvPr>
            <p:cNvGrpSpPr/>
            <p:nvPr/>
          </p:nvGrpSpPr>
          <p:grpSpPr>
            <a:xfrm>
              <a:off x="5003887" y="2478308"/>
              <a:ext cx="139880" cy="139880"/>
              <a:chOff x="1172630" y="2608403"/>
              <a:chExt cx="288032" cy="288032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35F03B90-3AC9-4048-B0AA-A8E1727B0FDD}"/>
                  </a:ext>
                </a:extLst>
              </p:cNvPr>
              <p:cNvSpPr/>
              <p:nvPr/>
            </p:nvSpPr>
            <p:spPr>
              <a:xfrm>
                <a:off x="1172630" y="2608403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减号 61">
                <a:extLst>
                  <a:ext uri="{FF2B5EF4-FFF2-40B4-BE49-F238E27FC236}">
                    <a16:creationId xmlns:a16="http://schemas.microsoft.com/office/drawing/2014/main" id="{18277E2A-2BE2-4675-BBE2-65102F57DEE8}"/>
                  </a:ext>
                </a:extLst>
              </p:cNvPr>
              <p:cNvSpPr/>
              <p:nvPr/>
            </p:nvSpPr>
            <p:spPr>
              <a:xfrm>
                <a:off x="1244638" y="2680411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D0FC5C9C-029A-43A2-9BB3-BA9CC9E5959D}"/>
              </a:ext>
            </a:extLst>
          </p:cNvPr>
          <p:cNvGrpSpPr/>
          <p:nvPr/>
        </p:nvGrpSpPr>
        <p:grpSpPr>
          <a:xfrm>
            <a:off x="7785576" y="4851075"/>
            <a:ext cx="139880" cy="139880"/>
            <a:chOff x="2041654" y="2009269"/>
            <a:chExt cx="288032" cy="288032"/>
          </a:xfrm>
        </p:grpSpPr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88BF45DD-4CDA-41E1-B8DB-82688BE0BCEB}"/>
                </a:ext>
              </a:extLst>
            </p:cNvPr>
            <p:cNvSpPr/>
            <p:nvPr/>
          </p:nvSpPr>
          <p:spPr>
            <a:xfrm>
              <a:off x="2041654" y="2009269"/>
              <a:ext cx="288032" cy="288032"/>
            </a:xfrm>
            <a:prstGeom prst="ellipse">
              <a:avLst/>
            </a:prstGeom>
            <a:solidFill>
              <a:srgbClr val="66FF33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减号 132">
              <a:extLst>
                <a:ext uri="{FF2B5EF4-FFF2-40B4-BE49-F238E27FC236}">
                  <a16:creationId xmlns:a16="http://schemas.microsoft.com/office/drawing/2014/main" id="{30FE249F-24C2-4ACD-90C9-7FE2C59429B7}"/>
                </a:ext>
              </a:extLst>
            </p:cNvPr>
            <p:cNvSpPr/>
            <p:nvPr/>
          </p:nvSpPr>
          <p:spPr>
            <a:xfrm>
              <a:off x="2113662" y="2081277"/>
              <a:ext cx="144016" cy="144016"/>
            </a:xfrm>
            <a:prstGeom prst="mathMinus">
              <a:avLst/>
            </a:prstGeom>
            <a:solidFill>
              <a:srgbClr val="0000FF"/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34" name="对象 133">
            <a:extLst>
              <a:ext uri="{FF2B5EF4-FFF2-40B4-BE49-F238E27FC236}">
                <a16:creationId xmlns:a16="http://schemas.microsoft.com/office/drawing/2014/main" id="{7BF05607-6BFA-4733-AC07-E6894FE1F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446445"/>
              </p:ext>
            </p:extLst>
          </p:nvPr>
        </p:nvGraphicFramePr>
        <p:xfrm>
          <a:off x="5234694" y="4463709"/>
          <a:ext cx="415535" cy="363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2" name="Equation" r:id="rId4" imgW="203040" imgH="177480" progId="Equation.DSMT4">
                  <p:embed/>
                </p:oleObj>
              </mc:Choice>
              <mc:Fallback>
                <p:oleObj name="Equation" r:id="rId4" imgW="203040" imgH="177480" progId="Equation.DSMT4">
                  <p:embed/>
                  <p:pic>
                    <p:nvPicPr>
                      <p:cNvPr id="134" name="对象 13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4694" y="4463709"/>
                        <a:ext cx="415535" cy="363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对象 134">
            <a:extLst>
              <a:ext uri="{FF2B5EF4-FFF2-40B4-BE49-F238E27FC236}">
                <a16:creationId xmlns:a16="http://schemas.microsoft.com/office/drawing/2014/main" id="{11F01932-2CDA-4492-BF28-D724A65E7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54654"/>
              </p:ext>
            </p:extLst>
          </p:nvPr>
        </p:nvGraphicFramePr>
        <p:xfrm>
          <a:off x="8457888" y="4971183"/>
          <a:ext cx="337312" cy="33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3" name="Equation" r:id="rId6" imgW="164880" imgH="164880" progId="Equation.DSMT4">
                  <p:embed/>
                </p:oleObj>
              </mc:Choice>
              <mc:Fallback>
                <p:oleObj name="Equation" r:id="rId6" imgW="164880" imgH="164880" progId="Equation.DSMT4">
                  <p:embed/>
                  <p:pic>
                    <p:nvPicPr>
                      <p:cNvPr id="135" name="对象 13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7888" y="4971183"/>
                        <a:ext cx="337312" cy="3373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对象 135">
            <a:extLst>
              <a:ext uri="{FF2B5EF4-FFF2-40B4-BE49-F238E27FC236}">
                <a16:creationId xmlns:a16="http://schemas.microsoft.com/office/drawing/2014/main" id="{BF7A49EC-F1CC-4754-B254-721732CBC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290954"/>
              </p:ext>
            </p:extLst>
          </p:nvPr>
        </p:nvGraphicFramePr>
        <p:xfrm>
          <a:off x="9236012" y="4403381"/>
          <a:ext cx="28416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4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136" name="对象 13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36012" y="4403381"/>
                        <a:ext cx="284163" cy="338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对象 136">
            <a:extLst>
              <a:ext uri="{FF2B5EF4-FFF2-40B4-BE49-F238E27FC236}">
                <a16:creationId xmlns:a16="http://schemas.microsoft.com/office/drawing/2014/main" id="{280C3D28-EE00-482C-BD45-74DBE545FB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652863"/>
              </p:ext>
            </p:extLst>
          </p:nvPr>
        </p:nvGraphicFramePr>
        <p:xfrm>
          <a:off x="9612250" y="4519269"/>
          <a:ext cx="41275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5" name="Equation" r:id="rId10" imgW="203040" imgH="164880" progId="Equation.DSMT4">
                  <p:embed/>
                </p:oleObj>
              </mc:Choice>
              <mc:Fallback>
                <p:oleObj name="Equation" r:id="rId10" imgW="203040" imgH="164880" progId="Equation.DSMT4">
                  <p:embed/>
                  <p:pic>
                    <p:nvPicPr>
                      <p:cNvPr id="137" name="对象 13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12250" y="4519269"/>
                        <a:ext cx="412750" cy="338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对象 137">
            <a:extLst>
              <a:ext uri="{FF2B5EF4-FFF2-40B4-BE49-F238E27FC236}">
                <a16:creationId xmlns:a16="http://schemas.microsoft.com/office/drawing/2014/main" id="{0CBB816F-A0F1-4DC7-86CC-179B9F6F1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287686"/>
              </p:ext>
            </p:extLst>
          </p:nvPr>
        </p:nvGraphicFramePr>
        <p:xfrm>
          <a:off x="9986900" y="4895506"/>
          <a:ext cx="3603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6" name="Equation" r:id="rId12" imgW="177480" imgH="177480" progId="Equation.DSMT4">
                  <p:embed/>
                </p:oleObj>
              </mc:Choice>
              <mc:Fallback>
                <p:oleObj name="Equation" r:id="rId12" imgW="177480" imgH="177480" progId="Equation.DSMT4">
                  <p:embed/>
                  <p:pic>
                    <p:nvPicPr>
                      <p:cNvPr id="138" name="对象 13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986900" y="4895506"/>
                        <a:ext cx="360362" cy="365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" name="任意多边形 138">
            <a:extLst>
              <a:ext uri="{FF2B5EF4-FFF2-40B4-BE49-F238E27FC236}">
                <a16:creationId xmlns:a16="http://schemas.microsoft.com/office/drawing/2014/main" id="{F9BF1D5A-D6B6-4B80-AA99-EB9362240A2E}"/>
              </a:ext>
            </a:extLst>
          </p:cNvPr>
          <p:cNvSpPr/>
          <p:nvPr/>
        </p:nvSpPr>
        <p:spPr>
          <a:xfrm rot="19670175">
            <a:off x="8117163" y="4275747"/>
            <a:ext cx="990176" cy="208141"/>
          </a:xfrm>
          <a:custGeom>
            <a:avLst/>
            <a:gdLst>
              <a:gd name="connsiteX0" fmla="*/ 0 w 10232572"/>
              <a:gd name="connsiteY0" fmla="*/ 348359 h 740264"/>
              <a:gd name="connsiteX1" fmla="*/ 725715 w 10232572"/>
              <a:gd name="connsiteY1" fmla="*/ 14531 h 740264"/>
              <a:gd name="connsiteX2" fmla="*/ 1436915 w 10232572"/>
              <a:gd name="connsiteY2" fmla="*/ 362874 h 740264"/>
              <a:gd name="connsiteX3" fmla="*/ 2133600 w 10232572"/>
              <a:gd name="connsiteY3" fmla="*/ 725731 h 740264"/>
              <a:gd name="connsiteX4" fmla="*/ 2844800 w 10232572"/>
              <a:gd name="connsiteY4" fmla="*/ 377388 h 740264"/>
              <a:gd name="connsiteX5" fmla="*/ 3556000 w 10232572"/>
              <a:gd name="connsiteY5" fmla="*/ 16 h 740264"/>
              <a:gd name="connsiteX6" fmla="*/ 4252686 w 10232572"/>
              <a:gd name="connsiteY6" fmla="*/ 391902 h 740264"/>
              <a:gd name="connsiteX7" fmla="*/ 4963886 w 10232572"/>
              <a:gd name="connsiteY7" fmla="*/ 740245 h 740264"/>
              <a:gd name="connsiteX8" fmla="*/ 5675086 w 10232572"/>
              <a:gd name="connsiteY8" fmla="*/ 377388 h 740264"/>
              <a:gd name="connsiteX9" fmla="*/ 6386286 w 10232572"/>
              <a:gd name="connsiteY9" fmla="*/ 16 h 740264"/>
              <a:gd name="connsiteX10" fmla="*/ 7097486 w 10232572"/>
              <a:gd name="connsiteY10" fmla="*/ 377388 h 740264"/>
              <a:gd name="connsiteX11" fmla="*/ 9114972 w 10232572"/>
              <a:gd name="connsiteY11" fmla="*/ 406416 h 740264"/>
              <a:gd name="connsiteX12" fmla="*/ 10232572 w 10232572"/>
              <a:gd name="connsiteY12" fmla="*/ 406416 h 7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232572" h="740264">
                <a:moveTo>
                  <a:pt x="0" y="348359"/>
                </a:moveTo>
                <a:cubicBezTo>
                  <a:pt x="243114" y="180235"/>
                  <a:pt x="486229" y="12112"/>
                  <a:pt x="725715" y="14531"/>
                </a:cubicBezTo>
                <a:cubicBezTo>
                  <a:pt x="965201" y="16950"/>
                  <a:pt x="1202268" y="244341"/>
                  <a:pt x="1436915" y="362874"/>
                </a:cubicBezTo>
                <a:cubicBezTo>
                  <a:pt x="1671562" y="481407"/>
                  <a:pt x="1898953" y="723312"/>
                  <a:pt x="2133600" y="725731"/>
                </a:cubicBezTo>
                <a:cubicBezTo>
                  <a:pt x="2368248" y="728150"/>
                  <a:pt x="2607733" y="498341"/>
                  <a:pt x="2844800" y="377388"/>
                </a:cubicBezTo>
                <a:cubicBezTo>
                  <a:pt x="3081867" y="256435"/>
                  <a:pt x="3321352" y="-2403"/>
                  <a:pt x="3556000" y="16"/>
                </a:cubicBezTo>
                <a:cubicBezTo>
                  <a:pt x="3790648" y="2435"/>
                  <a:pt x="4018038" y="268531"/>
                  <a:pt x="4252686" y="391902"/>
                </a:cubicBezTo>
                <a:cubicBezTo>
                  <a:pt x="4487334" y="515273"/>
                  <a:pt x="4726819" y="742664"/>
                  <a:pt x="4963886" y="740245"/>
                </a:cubicBezTo>
                <a:cubicBezTo>
                  <a:pt x="5200953" y="737826"/>
                  <a:pt x="5438019" y="500759"/>
                  <a:pt x="5675086" y="377388"/>
                </a:cubicBezTo>
                <a:cubicBezTo>
                  <a:pt x="5912153" y="254017"/>
                  <a:pt x="6149219" y="16"/>
                  <a:pt x="6386286" y="16"/>
                </a:cubicBezTo>
                <a:cubicBezTo>
                  <a:pt x="6623353" y="16"/>
                  <a:pt x="6642705" y="309655"/>
                  <a:pt x="7097486" y="377388"/>
                </a:cubicBezTo>
                <a:cubicBezTo>
                  <a:pt x="7552267" y="445121"/>
                  <a:pt x="9114972" y="406416"/>
                  <a:pt x="9114972" y="406416"/>
                </a:cubicBezTo>
                <a:lnTo>
                  <a:pt x="10232572" y="406416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0" name="对象 139">
            <a:extLst>
              <a:ext uri="{FF2B5EF4-FFF2-40B4-BE49-F238E27FC236}">
                <a16:creationId xmlns:a16="http://schemas.microsoft.com/office/drawing/2014/main" id="{5DE9B18E-7C57-496E-9CCC-2EEEFC8B31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072327"/>
              </p:ext>
            </p:extLst>
          </p:nvPr>
        </p:nvGraphicFramePr>
        <p:xfrm>
          <a:off x="713218" y="4476954"/>
          <a:ext cx="4211627" cy="200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7" name="Equation" r:id="rId14" imgW="1333440" imgH="634680" progId="Equation.DSMT4">
                  <p:embed/>
                </p:oleObj>
              </mc:Choice>
              <mc:Fallback>
                <p:oleObj name="Equation" r:id="rId14" imgW="1333440" imgH="634680" progId="Equation.DSMT4">
                  <p:embed/>
                  <p:pic>
                    <p:nvPicPr>
                      <p:cNvPr id="140" name="对象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218" y="4476954"/>
                        <a:ext cx="4211627" cy="200360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D9D9D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对象 1">
            <a:extLst>
              <a:ext uri="{FF2B5EF4-FFF2-40B4-BE49-F238E27FC236}">
                <a16:creationId xmlns:a16="http://schemas.microsoft.com/office/drawing/2014/main" id="{B503A7BC-FC78-4210-A6B5-3B44F7F6E2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868023"/>
              </p:ext>
            </p:extLst>
          </p:nvPr>
        </p:nvGraphicFramePr>
        <p:xfrm>
          <a:off x="3231072" y="2850928"/>
          <a:ext cx="2300613" cy="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8" name="Equation" r:id="rId16" imgW="977760" imgH="393480" progId="Equation.DSMT4">
                  <p:embed/>
                </p:oleObj>
              </mc:Choice>
              <mc:Fallback>
                <p:oleObj name="Equation" r:id="rId16" imgW="977760" imgH="393480" progId="Equation.DSMT4">
                  <p:embed/>
                  <p:pic>
                    <p:nvPicPr>
                      <p:cNvPr id="141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072" y="2850928"/>
                        <a:ext cx="2300613" cy="92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86A81ED3-AF8E-43D6-B805-418ECAB23152}"/>
              </a:ext>
            </a:extLst>
          </p:cNvPr>
          <p:cNvGrpSpPr/>
          <p:nvPr/>
        </p:nvGrpSpPr>
        <p:grpSpPr>
          <a:xfrm>
            <a:off x="8276737" y="2908407"/>
            <a:ext cx="3079469" cy="2431468"/>
            <a:chOff x="-2729112" y="2407989"/>
            <a:chExt cx="2662392" cy="2102155"/>
          </a:xfrm>
        </p:grpSpPr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94119D4B-7B8F-4483-95CC-4CF4A0B60E8D}"/>
                </a:ext>
              </a:extLst>
            </p:cNvPr>
            <p:cNvSpPr/>
            <p:nvPr/>
          </p:nvSpPr>
          <p:spPr>
            <a:xfrm rot="15025669">
              <a:off x="-2399162" y="2455203"/>
              <a:ext cx="1724991" cy="2384892"/>
            </a:xfrm>
            <a:prstGeom prst="triangle">
              <a:avLst/>
            </a:prstGeom>
            <a:solidFill>
              <a:srgbClr val="CCFF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44" name="对象 143">
              <a:extLst>
                <a:ext uri="{FF2B5EF4-FFF2-40B4-BE49-F238E27FC236}">
                  <a16:creationId xmlns:a16="http://schemas.microsoft.com/office/drawing/2014/main" id="{187C4388-D998-4958-B3F0-ABF9F22E98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5598623"/>
                </p:ext>
              </p:extLst>
            </p:nvPr>
          </p:nvGraphicFramePr>
          <p:xfrm>
            <a:off x="-2029674" y="3556598"/>
            <a:ext cx="266119" cy="372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729" name="Equation" r:id="rId18" imgW="126720" imgH="177480" progId="Equation.DSMT4">
                    <p:embed/>
                  </p:oleObj>
                </mc:Choice>
                <mc:Fallback>
                  <p:oleObj name="Equation" r:id="rId18" imgW="126720" imgH="177480" progId="Equation.DSMT4">
                    <p:embed/>
                    <p:pic>
                      <p:nvPicPr>
                        <p:cNvPr id="144" name="对象 143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-2029674" y="3556598"/>
                          <a:ext cx="266119" cy="3725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0BEC3239-55CF-4DC5-9FEA-56BE2F5A3655}"/>
                </a:ext>
              </a:extLst>
            </p:cNvPr>
            <p:cNvCxnSpPr>
              <a:endCxn id="143" idx="3"/>
            </p:cNvCxnSpPr>
            <p:nvPr/>
          </p:nvCxnSpPr>
          <p:spPr>
            <a:xfrm flipV="1">
              <a:off x="-2654766" y="3248186"/>
              <a:ext cx="2241646" cy="7724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6" name="对象 145">
              <a:extLst>
                <a:ext uri="{FF2B5EF4-FFF2-40B4-BE49-F238E27FC236}">
                  <a16:creationId xmlns:a16="http://schemas.microsoft.com/office/drawing/2014/main" id="{FCF7B8E1-D25C-4947-A307-EA8194DEBFA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5368736"/>
                </p:ext>
              </p:extLst>
            </p:nvPr>
          </p:nvGraphicFramePr>
          <p:xfrm>
            <a:off x="-1378751" y="2872703"/>
            <a:ext cx="506381" cy="639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730" name="Equation" r:id="rId20" imgW="241200" imgH="304560" progId="Equation.DSMT4">
                    <p:embed/>
                  </p:oleObj>
                </mc:Choice>
                <mc:Fallback>
                  <p:oleObj name="Equation" r:id="rId20" imgW="241200" imgH="304560" progId="Equation.DSMT4">
                    <p:embed/>
                    <p:pic>
                      <p:nvPicPr>
                        <p:cNvPr id="146" name="对象 145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-1378751" y="2872703"/>
                          <a:ext cx="506381" cy="6390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41AD75A6-251C-41BE-BAF2-8220D3A7C03F}"/>
                </a:ext>
              </a:extLst>
            </p:cNvPr>
            <p:cNvCxnSpPr/>
            <p:nvPr/>
          </p:nvCxnSpPr>
          <p:spPr>
            <a:xfrm>
              <a:off x="-644582" y="2407989"/>
              <a:ext cx="577862" cy="1625321"/>
            </a:xfrm>
            <a:prstGeom prst="straightConnector1">
              <a:avLst/>
            </a:prstGeom>
            <a:ln w="7620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7A954585-877C-4AAA-9B0C-B92EF47FA236}"/>
                </a:ext>
              </a:extLst>
            </p:cNvPr>
            <p:cNvCxnSpPr>
              <a:stCxn id="143" idx="0"/>
            </p:cNvCxnSpPr>
            <p:nvPr/>
          </p:nvCxnSpPr>
          <p:spPr>
            <a:xfrm flipV="1">
              <a:off x="-2660213" y="4019509"/>
              <a:ext cx="2562924" cy="2760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A02DA181-F2CD-49E1-8841-D33EFD9E45C0}"/>
                </a:ext>
              </a:extLst>
            </p:cNvPr>
            <p:cNvCxnSpPr>
              <a:stCxn id="143" idx="0"/>
              <a:endCxn id="143" idx="4"/>
            </p:cNvCxnSpPr>
            <p:nvPr/>
          </p:nvCxnSpPr>
          <p:spPr>
            <a:xfrm flipV="1">
              <a:off x="-2660213" y="2435526"/>
              <a:ext cx="1958162" cy="1611585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文本框 149">
            <a:extLst>
              <a:ext uri="{FF2B5EF4-FFF2-40B4-BE49-F238E27FC236}">
                <a16:creationId xmlns:a16="http://schemas.microsoft.com/office/drawing/2014/main" id="{2F0DEF4E-98EA-4DC4-A44A-D414C155F38C}"/>
              </a:ext>
            </a:extLst>
          </p:cNvPr>
          <p:cNvSpPr txBox="1"/>
          <p:nvPr/>
        </p:nvSpPr>
        <p:spPr>
          <a:xfrm>
            <a:off x="6425140" y="595197"/>
            <a:ext cx="5424950" cy="17543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如果光子传递给电子的能量不够高，则电子无法被电离，康普顿散射便不能发生，此时就是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瑞利散射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（相干散射）了</a:t>
            </a:r>
          </a:p>
        </p:txBody>
      </p:sp>
      <p:graphicFrame>
        <p:nvGraphicFramePr>
          <p:cNvPr id="151" name="对象 1">
            <a:extLst>
              <a:ext uri="{FF2B5EF4-FFF2-40B4-BE49-F238E27FC236}">
                <a16:creationId xmlns:a16="http://schemas.microsoft.com/office/drawing/2014/main" id="{4EB0F349-EFDA-4ED5-8BC3-87CD194FD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936647"/>
              </p:ext>
            </p:extLst>
          </p:nvPr>
        </p:nvGraphicFramePr>
        <p:xfrm>
          <a:off x="1434518" y="281547"/>
          <a:ext cx="373221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31" name="Equation" r:id="rId22" imgW="1041120" imgH="228600" progId="Equation.DSMT4">
                  <p:embed/>
                </p:oleObj>
              </mc:Choice>
              <mc:Fallback>
                <p:oleObj name="Equation" r:id="rId22" imgW="1041120" imgH="228600" progId="Equation.DSMT4">
                  <p:embed/>
                  <p:pic>
                    <p:nvPicPr>
                      <p:cNvPr id="1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4518" y="281547"/>
                        <a:ext cx="3732212" cy="819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7 0.00139 L 0.14088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-69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79 0.02129 L 0.21159 -0.21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9" grpId="0" animBg="1"/>
      <p:bldP spid="139" grpId="1" animBg="1"/>
      <p:bldP spid="1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相干散射</a:t>
            </a:r>
            <a:endParaRPr kumimoji="1" lang="zh-CN" altLang="en-US" sz="1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2" name="Picture 3" descr="rayleigh scattering">
            <a:extLst>
              <a:ext uri="{FF2B5EF4-FFF2-40B4-BE49-F238E27FC236}">
                <a16:creationId xmlns:a16="http://schemas.microsoft.com/office/drawing/2014/main" id="{92E31048-9E17-4779-87C2-5A2F8A938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1" b="34512"/>
          <a:stretch/>
        </p:blipFill>
        <p:spPr bwMode="auto">
          <a:xfrm>
            <a:off x="6305803" y="3923530"/>
            <a:ext cx="5491228" cy="264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" name="Text Box 2">
            <a:extLst>
              <a:ext uri="{FF2B5EF4-FFF2-40B4-BE49-F238E27FC236}">
                <a16:creationId xmlns:a16="http://schemas.microsoft.com/office/drawing/2014/main" id="{939205E4-F0D4-4900-8868-2F0D6436B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043" y="398905"/>
            <a:ext cx="11378988" cy="339067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082675" indent="-1082675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eaLnBrk="1" hangingPunct="1">
              <a:lnSpc>
                <a:spcPct val="200000"/>
              </a:lnSpc>
              <a:spcBef>
                <a:spcPct val="500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相干散射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(coherent scattering </a:t>
            </a:r>
            <a:r>
              <a:rPr lang="en-US" altLang="zh-CN" sz="2000" b="1" dirty="0"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with bound atomic electrons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)——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也叫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Rayleigh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散射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electron resonance scattering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，是低能光子与束缚电子间的弹性散射。</a:t>
            </a:r>
            <a:endParaRPr lang="en-US" altLang="zh-CN" sz="1800" dirty="0">
              <a:solidFill>
                <a:srgbClr val="0000FF"/>
              </a:solidFill>
              <a:latin typeface="Times New Roman" panose="02020603050405020304" pitchFamily="18" charset="0"/>
              <a:ea typeface="华文仿宋" pitchFamily="2" charset="-122"/>
              <a:cs typeface="Times New Roman" panose="02020603050405020304" pitchFamily="18" charset="0"/>
              <a:sym typeface="Symbol" pitchFamily="18" charset="2"/>
            </a:endParaRPr>
          </a:p>
          <a:p>
            <a:pPr marL="285750" indent="-285750" eaLnBrk="1" hangingPunct="1">
              <a:lnSpc>
                <a:spcPct val="200000"/>
              </a:lnSpc>
              <a:spcBef>
                <a:spcPct val="5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其机制是电子在电磁辐射的作用下受迫振动变成电偶极子，向外辐射电磁辐射，入射光子频率不变（原子质量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&gt;&gt;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电子质量）。它是弹性散射，而康普顿散射是非弹性散射。</a:t>
            </a:r>
          </a:p>
          <a:p>
            <a:pPr marL="342900" indent="-342900" eaLnBrk="1" hangingPunct="1">
              <a:lnSpc>
                <a:spcPct val="200000"/>
              </a:lnSpc>
              <a:spcBef>
                <a:spcPct val="5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相比之下，康普顿散射也被称非相干散射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(incoherent scattering)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5" name="Text Box 5">
            <a:extLst>
              <a:ext uri="{FF2B5EF4-FFF2-40B4-BE49-F238E27FC236}">
                <a16:creationId xmlns:a16="http://schemas.microsoft.com/office/drawing/2014/main" id="{B809ABF0-5AEC-4098-AF43-4DD821F38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043" y="3993199"/>
            <a:ext cx="5400600" cy="1951753"/>
          </a:xfrm>
          <a:custGeom>
            <a:avLst/>
            <a:gdLst>
              <a:gd name="connsiteX0" fmla="*/ 0 w 5400600"/>
              <a:gd name="connsiteY0" fmla="*/ 0 h 1951753"/>
              <a:gd name="connsiteX1" fmla="*/ 378042 w 5400600"/>
              <a:gd name="connsiteY1" fmla="*/ 0 h 1951753"/>
              <a:gd name="connsiteX2" fmla="*/ 864096 w 5400600"/>
              <a:gd name="connsiteY2" fmla="*/ 0 h 1951753"/>
              <a:gd name="connsiteX3" fmla="*/ 1242138 w 5400600"/>
              <a:gd name="connsiteY3" fmla="*/ 0 h 1951753"/>
              <a:gd name="connsiteX4" fmla="*/ 1782198 w 5400600"/>
              <a:gd name="connsiteY4" fmla="*/ 0 h 1951753"/>
              <a:gd name="connsiteX5" fmla="*/ 2268252 w 5400600"/>
              <a:gd name="connsiteY5" fmla="*/ 0 h 1951753"/>
              <a:gd name="connsiteX6" fmla="*/ 2862318 w 5400600"/>
              <a:gd name="connsiteY6" fmla="*/ 0 h 1951753"/>
              <a:gd name="connsiteX7" fmla="*/ 3456384 w 5400600"/>
              <a:gd name="connsiteY7" fmla="*/ 0 h 1951753"/>
              <a:gd name="connsiteX8" fmla="*/ 3888432 w 5400600"/>
              <a:gd name="connsiteY8" fmla="*/ 0 h 1951753"/>
              <a:gd name="connsiteX9" fmla="*/ 4320480 w 5400600"/>
              <a:gd name="connsiteY9" fmla="*/ 0 h 1951753"/>
              <a:gd name="connsiteX10" fmla="*/ 5400600 w 5400600"/>
              <a:gd name="connsiteY10" fmla="*/ 0 h 1951753"/>
              <a:gd name="connsiteX11" fmla="*/ 5400600 w 5400600"/>
              <a:gd name="connsiteY11" fmla="*/ 468421 h 1951753"/>
              <a:gd name="connsiteX12" fmla="*/ 5400600 w 5400600"/>
              <a:gd name="connsiteY12" fmla="*/ 917324 h 1951753"/>
              <a:gd name="connsiteX13" fmla="*/ 5400600 w 5400600"/>
              <a:gd name="connsiteY13" fmla="*/ 1385745 h 1951753"/>
              <a:gd name="connsiteX14" fmla="*/ 5400600 w 5400600"/>
              <a:gd name="connsiteY14" fmla="*/ 1951753 h 1951753"/>
              <a:gd name="connsiteX15" fmla="*/ 4752528 w 5400600"/>
              <a:gd name="connsiteY15" fmla="*/ 1951753 h 1951753"/>
              <a:gd name="connsiteX16" fmla="*/ 4158462 w 5400600"/>
              <a:gd name="connsiteY16" fmla="*/ 1951753 h 1951753"/>
              <a:gd name="connsiteX17" fmla="*/ 3672408 w 5400600"/>
              <a:gd name="connsiteY17" fmla="*/ 1951753 h 1951753"/>
              <a:gd name="connsiteX18" fmla="*/ 3240360 w 5400600"/>
              <a:gd name="connsiteY18" fmla="*/ 1951753 h 1951753"/>
              <a:gd name="connsiteX19" fmla="*/ 2808312 w 5400600"/>
              <a:gd name="connsiteY19" fmla="*/ 1951753 h 1951753"/>
              <a:gd name="connsiteX20" fmla="*/ 2214246 w 5400600"/>
              <a:gd name="connsiteY20" fmla="*/ 1951753 h 1951753"/>
              <a:gd name="connsiteX21" fmla="*/ 1674186 w 5400600"/>
              <a:gd name="connsiteY21" fmla="*/ 1951753 h 1951753"/>
              <a:gd name="connsiteX22" fmla="*/ 1080120 w 5400600"/>
              <a:gd name="connsiteY22" fmla="*/ 1951753 h 1951753"/>
              <a:gd name="connsiteX23" fmla="*/ 0 w 5400600"/>
              <a:gd name="connsiteY23" fmla="*/ 1951753 h 1951753"/>
              <a:gd name="connsiteX24" fmla="*/ 0 w 5400600"/>
              <a:gd name="connsiteY24" fmla="*/ 1522367 h 1951753"/>
              <a:gd name="connsiteX25" fmla="*/ 0 w 5400600"/>
              <a:gd name="connsiteY25" fmla="*/ 1053947 h 1951753"/>
              <a:gd name="connsiteX26" fmla="*/ 0 w 5400600"/>
              <a:gd name="connsiteY26" fmla="*/ 624561 h 1951753"/>
              <a:gd name="connsiteX27" fmla="*/ 0 w 5400600"/>
              <a:gd name="connsiteY27" fmla="*/ 0 h 195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00600" h="1951753" fill="none" extrusionOk="0">
                <a:moveTo>
                  <a:pt x="0" y="0"/>
                </a:moveTo>
                <a:cubicBezTo>
                  <a:pt x="181557" y="-31942"/>
                  <a:pt x="243129" y="2545"/>
                  <a:pt x="378042" y="0"/>
                </a:cubicBezTo>
                <a:cubicBezTo>
                  <a:pt x="512955" y="-2545"/>
                  <a:pt x="642646" y="10814"/>
                  <a:pt x="864096" y="0"/>
                </a:cubicBezTo>
                <a:cubicBezTo>
                  <a:pt x="1085546" y="-10814"/>
                  <a:pt x="1107774" y="742"/>
                  <a:pt x="1242138" y="0"/>
                </a:cubicBezTo>
                <a:cubicBezTo>
                  <a:pt x="1376502" y="-742"/>
                  <a:pt x="1576526" y="22015"/>
                  <a:pt x="1782198" y="0"/>
                </a:cubicBezTo>
                <a:cubicBezTo>
                  <a:pt x="1987870" y="-22015"/>
                  <a:pt x="2150869" y="52037"/>
                  <a:pt x="2268252" y="0"/>
                </a:cubicBezTo>
                <a:cubicBezTo>
                  <a:pt x="2385635" y="-52037"/>
                  <a:pt x="2641026" y="32125"/>
                  <a:pt x="2862318" y="0"/>
                </a:cubicBezTo>
                <a:cubicBezTo>
                  <a:pt x="3083610" y="-32125"/>
                  <a:pt x="3319445" y="51252"/>
                  <a:pt x="3456384" y="0"/>
                </a:cubicBezTo>
                <a:cubicBezTo>
                  <a:pt x="3593323" y="-51252"/>
                  <a:pt x="3755904" y="381"/>
                  <a:pt x="3888432" y="0"/>
                </a:cubicBezTo>
                <a:cubicBezTo>
                  <a:pt x="4020960" y="-381"/>
                  <a:pt x="4200367" y="46895"/>
                  <a:pt x="4320480" y="0"/>
                </a:cubicBezTo>
                <a:cubicBezTo>
                  <a:pt x="4440593" y="-46895"/>
                  <a:pt x="4939019" y="80356"/>
                  <a:pt x="5400600" y="0"/>
                </a:cubicBezTo>
                <a:cubicBezTo>
                  <a:pt x="5404719" y="119184"/>
                  <a:pt x="5361945" y="258829"/>
                  <a:pt x="5400600" y="468421"/>
                </a:cubicBezTo>
                <a:cubicBezTo>
                  <a:pt x="5439255" y="678013"/>
                  <a:pt x="5392797" y="811595"/>
                  <a:pt x="5400600" y="917324"/>
                </a:cubicBezTo>
                <a:cubicBezTo>
                  <a:pt x="5408403" y="1023053"/>
                  <a:pt x="5397226" y="1182772"/>
                  <a:pt x="5400600" y="1385745"/>
                </a:cubicBezTo>
                <a:cubicBezTo>
                  <a:pt x="5403974" y="1588718"/>
                  <a:pt x="5348875" y="1682712"/>
                  <a:pt x="5400600" y="1951753"/>
                </a:cubicBezTo>
                <a:cubicBezTo>
                  <a:pt x="5134960" y="1979233"/>
                  <a:pt x="4934838" y="1878656"/>
                  <a:pt x="4752528" y="1951753"/>
                </a:cubicBezTo>
                <a:cubicBezTo>
                  <a:pt x="4570218" y="2024850"/>
                  <a:pt x="4402541" y="1907911"/>
                  <a:pt x="4158462" y="1951753"/>
                </a:cubicBezTo>
                <a:cubicBezTo>
                  <a:pt x="3914383" y="1995595"/>
                  <a:pt x="3910991" y="1901311"/>
                  <a:pt x="3672408" y="1951753"/>
                </a:cubicBezTo>
                <a:cubicBezTo>
                  <a:pt x="3433825" y="2002195"/>
                  <a:pt x="3377638" y="1934327"/>
                  <a:pt x="3240360" y="1951753"/>
                </a:cubicBezTo>
                <a:cubicBezTo>
                  <a:pt x="3103082" y="1969179"/>
                  <a:pt x="2986668" y="1926205"/>
                  <a:pt x="2808312" y="1951753"/>
                </a:cubicBezTo>
                <a:cubicBezTo>
                  <a:pt x="2629956" y="1977301"/>
                  <a:pt x="2384704" y="1908181"/>
                  <a:pt x="2214246" y="1951753"/>
                </a:cubicBezTo>
                <a:cubicBezTo>
                  <a:pt x="2043788" y="1995325"/>
                  <a:pt x="1943275" y="1909747"/>
                  <a:pt x="1674186" y="1951753"/>
                </a:cubicBezTo>
                <a:cubicBezTo>
                  <a:pt x="1405097" y="1993759"/>
                  <a:pt x="1355980" y="1895379"/>
                  <a:pt x="1080120" y="1951753"/>
                </a:cubicBezTo>
                <a:cubicBezTo>
                  <a:pt x="804260" y="2008127"/>
                  <a:pt x="466964" y="1877748"/>
                  <a:pt x="0" y="1951753"/>
                </a:cubicBezTo>
                <a:cubicBezTo>
                  <a:pt x="-5728" y="1764310"/>
                  <a:pt x="34081" y="1726428"/>
                  <a:pt x="0" y="1522367"/>
                </a:cubicBezTo>
                <a:cubicBezTo>
                  <a:pt x="-34081" y="1318306"/>
                  <a:pt x="17390" y="1233882"/>
                  <a:pt x="0" y="1053947"/>
                </a:cubicBezTo>
                <a:cubicBezTo>
                  <a:pt x="-17390" y="874012"/>
                  <a:pt x="10556" y="769255"/>
                  <a:pt x="0" y="624561"/>
                </a:cubicBezTo>
                <a:cubicBezTo>
                  <a:pt x="-10556" y="479867"/>
                  <a:pt x="15257" y="224409"/>
                  <a:pt x="0" y="0"/>
                </a:cubicBezTo>
                <a:close/>
              </a:path>
              <a:path w="5400600" h="1951753" stroke="0" extrusionOk="0">
                <a:moveTo>
                  <a:pt x="0" y="0"/>
                </a:moveTo>
                <a:cubicBezTo>
                  <a:pt x="207277" y="-23128"/>
                  <a:pt x="295410" y="56993"/>
                  <a:pt x="486054" y="0"/>
                </a:cubicBezTo>
                <a:cubicBezTo>
                  <a:pt x="676698" y="-56993"/>
                  <a:pt x="904907" y="37744"/>
                  <a:pt x="1026114" y="0"/>
                </a:cubicBezTo>
                <a:cubicBezTo>
                  <a:pt x="1147321" y="-37744"/>
                  <a:pt x="1384963" y="52181"/>
                  <a:pt x="1512168" y="0"/>
                </a:cubicBezTo>
                <a:cubicBezTo>
                  <a:pt x="1639373" y="-52181"/>
                  <a:pt x="1789259" y="52980"/>
                  <a:pt x="1998222" y="0"/>
                </a:cubicBezTo>
                <a:cubicBezTo>
                  <a:pt x="2207185" y="-52980"/>
                  <a:pt x="2276563" y="41041"/>
                  <a:pt x="2376264" y="0"/>
                </a:cubicBezTo>
                <a:cubicBezTo>
                  <a:pt x="2475965" y="-41041"/>
                  <a:pt x="2636517" y="47097"/>
                  <a:pt x="2808312" y="0"/>
                </a:cubicBezTo>
                <a:cubicBezTo>
                  <a:pt x="2980107" y="-47097"/>
                  <a:pt x="3000205" y="8303"/>
                  <a:pt x="3186354" y="0"/>
                </a:cubicBezTo>
                <a:cubicBezTo>
                  <a:pt x="3372503" y="-8303"/>
                  <a:pt x="3589166" y="73682"/>
                  <a:pt x="3834426" y="0"/>
                </a:cubicBezTo>
                <a:cubicBezTo>
                  <a:pt x="4079686" y="-73682"/>
                  <a:pt x="4233137" y="11479"/>
                  <a:pt x="4428492" y="0"/>
                </a:cubicBezTo>
                <a:cubicBezTo>
                  <a:pt x="4623847" y="-11479"/>
                  <a:pt x="5041161" y="25428"/>
                  <a:pt x="5400600" y="0"/>
                </a:cubicBezTo>
                <a:cubicBezTo>
                  <a:pt x="5446176" y="124147"/>
                  <a:pt x="5393201" y="222182"/>
                  <a:pt x="5400600" y="429386"/>
                </a:cubicBezTo>
                <a:cubicBezTo>
                  <a:pt x="5407999" y="636590"/>
                  <a:pt x="5364962" y="716153"/>
                  <a:pt x="5400600" y="936841"/>
                </a:cubicBezTo>
                <a:cubicBezTo>
                  <a:pt x="5436238" y="1157530"/>
                  <a:pt x="5347849" y="1288659"/>
                  <a:pt x="5400600" y="1405262"/>
                </a:cubicBezTo>
                <a:cubicBezTo>
                  <a:pt x="5453351" y="1521865"/>
                  <a:pt x="5399991" y="1797758"/>
                  <a:pt x="5400600" y="1951753"/>
                </a:cubicBezTo>
                <a:cubicBezTo>
                  <a:pt x="5221387" y="1992187"/>
                  <a:pt x="4944309" y="1888474"/>
                  <a:pt x="4752528" y="1951753"/>
                </a:cubicBezTo>
                <a:cubicBezTo>
                  <a:pt x="4560747" y="2015032"/>
                  <a:pt x="4502770" y="1932862"/>
                  <a:pt x="4374486" y="1951753"/>
                </a:cubicBezTo>
                <a:cubicBezTo>
                  <a:pt x="4246202" y="1970644"/>
                  <a:pt x="3974235" y="1908607"/>
                  <a:pt x="3726414" y="1951753"/>
                </a:cubicBezTo>
                <a:cubicBezTo>
                  <a:pt x="3478593" y="1994899"/>
                  <a:pt x="3426486" y="1935353"/>
                  <a:pt x="3186354" y="1951753"/>
                </a:cubicBezTo>
                <a:cubicBezTo>
                  <a:pt x="2946222" y="1968153"/>
                  <a:pt x="2894028" y="1943215"/>
                  <a:pt x="2754306" y="1951753"/>
                </a:cubicBezTo>
                <a:cubicBezTo>
                  <a:pt x="2614584" y="1960291"/>
                  <a:pt x="2238391" y="1889223"/>
                  <a:pt x="2106234" y="1951753"/>
                </a:cubicBezTo>
                <a:cubicBezTo>
                  <a:pt x="1974077" y="2014283"/>
                  <a:pt x="1739807" y="1918642"/>
                  <a:pt x="1566174" y="1951753"/>
                </a:cubicBezTo>
                <a:cubicBezTo>
                  <a:pt x="1392541" y="1984864"/>
                  <a:pt x="1255373" y="1904484"/>
                  <a:pt x="972108" y="1951753"/>
                </a:cubicBezTo>
                <a:cubicBezTo>
                  <a:pt x="688843" y="1999022"/>
                  <a:pt x="748221" y="1908113"/>
                  <a:pt x="594066" y="1951753"/>
                </a:cubicBezTo>
                <a:cubicBezTo>
                  <a:pt x="439911" y="1995393"/>
                  <a:pt x="270052" y="1896340"/>
                  <a:pt x="0" y="1951753"/>
                </a:cubicBezTo>
                <a:cubicBezTo>
                  <a:pt x="-25529" y="1765062"/>
                  <a:pt x="28598" y="1675918"/>
                  <a:pt x="0" y="1522367"/>
                </a:cubicBezTo>
                <a:cubicBezTo>
                  <a:pt x="-28598" y="1368816"/>
                  <a:pt x="49390" y="1303873"/>
                  <a:pt x="0" y="1092982"/>
                </a:cubicBezTo>
                <a:cubicBezTo>
                  <a:pt x="-49390" y="882091"/>
                  <a:pt x="32005" y="806511"/>
                  <a:pt x="0" y="566008"/>
                </a:cubicBezTo>
                <a:cubicBezTo>
                  <a:pt x="-32005" y="325505"/>
                  <a:pt x="26279" y="127026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66FF33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6600828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>
            <a:spAutoFit/>
          </a:bodyPr>
          <a:lstStyle>
            <a:lvl1pPr marL="173038" indent="-173038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无次级电子产生，因此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不会在探测器中形成信号。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华文仿宋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但对光子在介质中的输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运规律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是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有影响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的。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相干散射在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低能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、对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Z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物质时是重要的。</a:t>
            </a:r>
          </a:p>
        </p:txBody>
      </p:sp>
    </p:spTree>
    <p:extLst>
      <p:ext uri="{BB962C8B-B14F-4D97-AF65-F5344CB8AC3E}">
        <p14:creationId xmlns:p14="http://schemas.microsoft.com/office/powerpoint/2010/main" val="386290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非相干散射 </a:t>
            </a:r>
            <a:r>
              <a:rPr lang="en-US" altLang="zh-CN" sz="1600" dirty="0"/>
              <a:t>vs </a:t>
            </a:r>
            <a:r>
              <a:rPr lang="zh-CN" altLang="en-US" sz="1600" dirty="0"/>
              <a:t>相干散射</a:t>
            </a:r>
            <a:endParaRPr kumimoji="1" lang="zh-CN" altLang="en-US" sz="1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3F1C5BC8-4290-45DB-B9AE-A54CC5BE8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1"/>
          <a:stretch/>
        </p:blipFill>
        <p:spPr bwMode="auto">
          <a:xfrm>
            <a:off x="171605" y="5167445"/>
            <a:ext cx="3707779" cy="134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4624DE9A-3A5F-484E-A017-FA041A093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79"/>
          <a:stretch/>
        </p:blipFill>
        <p:spPr bwMode="auto">
          <a:xfrm>
            <a:off x="288157" y="418947"/>
            <a:ext cx="3211994" cy="462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E8290979-B53B-4631-8558-B7407BC7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668" y="555158"/>
            <a:ext cx="3084499" cy="505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838A77-CEBB-4379-8755-72B0AC9299B4}"/>
              </a:ext>
            </a:extLst>
          </p:cNvPr>
          <p:cNvGrpSpPr/>
          <p:nvPr/>
        </p:nvGrpSpPr>
        <p:grpSpPr>
          <a:xfrm>
            <a:off x="7048451" y="788021"/>
            <a:ext cx="4800905" cy="5974570"/>
            <a:chOff x="7437793" y="-2893533"/>
            <a:chExt cx="8085685" cy="10062371"/>
          </a:xfrm>
        </p:grpSpPr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1BA5062A-046F-4777-8EA6-AEDB2721B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996" y="1844252"/>
              <a:ext cx="3967989" cy="4723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E54FD717-A3DD-424B-A8F7-8AA2827E6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7793" y="-2893533"/>
              <a:ext cx="4046100" cy="4733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C6E464E6-450D-4E74-94F2-C0290C907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3893" y="4219496"/>
              <a:ext cx="4039585" cy="2949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2EDC286-3730-41CC-8452-78F797BEEA15}"/>
              </a:ext>
            </a:extLst>
          </p:cNvPr>
          <p:cNvSpPr/>
          <p:nvPr/>
        </p:nvSpPr>
        <p:spPr>
          <a:xfrm>
            <a:off x="8204900" y="45231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实验测量：内层电子的康普顿散射</a:t>
            </a:r>
          </a:p>
        </p:txBody>
      </p:sp>
    </p:spTree>
    <p:extLst>
      <p:ext uri="{BB962C8B-B14F-4D97-AF65-F5344CB8AC3E}">
        <p14:creationId xmlns:p14="http://schemas.microsoft.com/office/powerpoint/2010/main" val="408553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解读一下： </a:t>
            </a:r>
            <a:r>
              <a:rPr lang="en-US" altLang="zh-CN" sz="1600" baseline="30000" dirty="0"/>
              <a:t>137</a:t>
            </a:r>
            <a:r>
              <a:rPr lang="en-US" altLang="zh-CN" sz="1600" dirty="0"/>
              <a:t>Cs γ</a:t>
            </a:r>
            <a:r>
              <a:rPr lang="zh-CN" altLang="en-US" sz="1600" dirty="0"/>
              <a:t>源的</a:t>
            </a:r>
            <a:r>
              <a:rPr lang="en-US" altLang="zh-CN" sz="1600" dirty="0" err="1"/>
              <a:t>NaI</a:t>
            </a:r>
            <a:r>
              <a:rPr lang="en-US" altLang="zh-CN" sz="1600" dirty="0"/>
              <a:t>(Tl)</a:t>
            </a:r>
            <a:r>
              <a:rPr lang="zh-CN" altLang="en-US" sz="1600" dirty="0"/>
              <a:t>能谱</a:t>
            </a:r>
            <a:endParaRPr kumimoji="1" lang="zh-CN" altLang="en-US" sz="1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Picture 435" descr="https://www.ld-didactic.de/software/524221en/Content/Resources/Images/ComptonSpectrum.png">
            <a:extLst>
              <a:ext uri="{FF2B5EF4-FFF2-40B4-BE49-F238E27FC236}">
                <a16:creationId xmlns:a16="http://schemas.microsoft.com/office/drawing/2014/main" id="{B6DD732C-6910-4D55-B0C8-0B2BEA129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99" y="1033916"/>
            <a:ext cx="6080390" cy="546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FCB4460-6EAC-4C79-B67D-C5280DC19C72}"/>
              </a:ext>
            </a:extLst>
          </p:cNvPr>
          <p:cNvGrpSpPr/>
          <p:nvPr/>
        </p:nvGrpSpPr>
        <p:grpSpPr>
          <a:xfrm>
            <a:off x="6100351" y="68742"/>
            <a:ext cx="4331868" cy="3658118"/>
            <a:chOff x="-36512" y="1782970"/>
            <a:chExt cx="4331868" cy="3658118"/>
          </a:xfrm>
        </p:grpSpPr>
        <p:sp>
          <p:nvSpPr>
            <p:cNvPr id="21" name="Line 6">
              <a:extLst>
                <a:ext uri="{FF2B5EF4-FFF2-40B4-BE49-F238E27FC236}">
                  <a16:creationId xmlns:a16="http://schemas.microsoft.com/office/drawing/2014/main" id="{E9260C3E-BCBC-4046-A642-9B9654AF7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3475" y="4806793"/>
              <a:ext cx="14952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5BCA966A-5792-49D2-9307-11AEE3794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4777" y="3624419"/>
              <a:ext cx="157396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52ADF50E-8F3A-49A9-AA22-DA41FD0D28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318" y="2695411"/>
              <a:ext cx="13378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B034FF12-CB51-4895-A65B-36C6B57665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5190" y="2526500"/>
              <a:ext cx="786984" cy="304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400" dirty="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30.17 y</a:t>
              </a:r>
              <a:endParaRPr kumimoji="1" lang="en-US" altLang="zh-CN" sz="1400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25" name="Line 10">
              <a:extLst>
                <a:ext uri="{FF2B5EF4-FFF2-40B4-BE49-F238E27FC236}">
                  <a16:creationId xmlns:a16="http://schemas.microsoft.com/office/drawing/2014/main" id="{36666D86-D890-477A-864C-6B512C3F4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5190" y="2695411"/>
              <a:ext cx="629587" cy="9290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994EE454-4C14-460B-A42C-673697C88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5190" y="2695411"/>
              <a:ext cx="708285" cy="211138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2">
              <a:extLst>
                <a:ext uri="{FF2B5EF4-FFF2-40B4-BE49-F238E27FC236}">
                  <a16:creationId xmlns:a16="http://schemas.microsoft.com/office/drawing/2014/main" id="{4BF9595F-48DF-4C5E-8A1A-5569C47595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1760" y="3624419"/>
              <a:ext cx="0" cy="11823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 Box 13">
              <a:extLst>
                <a:ext uri="{FF2B5EF4-FFF2-40B4-BE49-F238E27FC236}">
                  <a16:creationId xmlns:a16="http://schemas.microsoft.com/office/drawing/2014/main" id="{DFACFF1A-E571-4DB3-810D-2B81FB6CD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629" y="4561071"/>
              <a:ext cx="23609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spcBef>
                  <a:spcPct val="10000"/>
                </a:spcBef>
              </a:pPr>
              <a:r>
                <a:rPr kumimoji="1" lang="en-US" altLang="zh-CN" sz="1400" dirty="0">
                  <a:solidFill>
                    <a:srgbClr val="FF0000"/>
                  </a:solidFill>
                  <a:latin typeface="Times New Roman" pitchFamily="18" charset="0"/>
                  <a:sym typeface="Wingdings" pitchFamily="2" charset="2"/>
                </a:rPr>
                <a:t>0</a:t>
              </a:r>
            </a:p>
          </p:txBody>
        </p:sp>
        <p:sp>
          <p:nvSpPr>
            <p:cNvPr id="30" name="Text Box 14">
              <a:extLst>
                <a:ext uri="{FF2B5EF4-FFF2-40B4-BE49-F238E27FC236}">
                  <a16:creationId xmlns:a16="http://schemas.microsoft.com/office/drawing/2014/main" id="{D8586216-9D37-49B1-9EE3-A68216692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9157" y="3286598"/>
              <a:ext cx="708285" cy="30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spcBef>
                  <a:spcPct val="10000"/>
                </a:spcBef>
              </a:pPr>
              <a:r>
                <a:rPr kumimoji="1" lang="en-US" altLang="zh-CN" sz="1400" dirty="0">
                  <a:solidFill>
                    <a:srgbClr val="FF0000"/>
                  </a:solidFill>
                  <a:latin typeface="Times New Roman" pitchFamily="18" charset="0"/>
                  <a:sym typeface="Wingdings" pitchFamily="2" charset="2"/>
                </a:rPr>
                <a:t>661.66</a:t>
              </a:r>
            </a:p>
          </p:txBody>
        </p:sp>
        <p:sp>
          <p:nvSpPr>
            <p:cNvPr id="31" name="Text Box 15">
              <a:extLst>
                <a:ext uri="{FF2B5EF4-FFF2-40B4-BE49-F238E27FC236}">
                  <a16:creationId xmlns:a16="http://schemas.microsoft.com/office/drawing/2014/main" id="{B41624EB-F6A4-4846-806A-78DACDB3A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230" y="3574230"/>
              <a:ext cx="77512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400" dirty="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2.552 m</a:t>
              </a:r>
              <a:endParaRPr kumimoji="1" lang="en-US" altLang="zh-CN" sz="1400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32" name="Text Box 16">
              <a:extLst>
                <a:ext uri="{FF2B5EF4-FFF2-40B4-BE49-F238E27FC236}">
                  <a16:creationId xmlns:a16="http://schemas.microsoft.com/office/drawing/2014/main" id="{E9FCCC97-64C3-4FF9-9C25-1C8BB7424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600000">
              <a:off x="2407701" y="2674040"/>
              <a:ext cx="208991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400" dirty="0"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661.66  </a:t>
              </a:r>
              <a:r>
                <a:rPr kumimoji="1" lang="en-US" altLang="zh-CN" sz="1400" dirty="0">
                  <a:solidFill>
                    <a:srgbClr val="0000FF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 </a:t>
              </a:r>
              <a:r>
                <a:rPr kumimoji="1" lang="en-US" altLang="zh-CN" sz="1400" b="1" dirty="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85.0%  </a:t>
              </a:r>
              <a:r>
                <a:rPr kumimoji="1" lang="en-US" altLang="zh-CN" sz="1400" dirty="0">
                  <a:solidFill>
                    <a:srgbClr val="0000FF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e </a:t>
              </a:r>
              <a:r>
                <a:rPr kumimoji="1" lang="en-US" altLang="zh-CN" sz="1400" b="1" dirty="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9.6%</a:t>
              </a:r>
              <a:endParaRPr kumimoji="1" lang="en-US" altLang="zh-CN" sz="1400" b="1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33" name="Text Box 17">
              <a:extLst>
                <a:ext uri="{FF2B5EF4-FFF2-40B4-BE49-F238E27FC236}">
                  <a16:creationId xmlns:a16="http://schemas.microsoft.com/office/drawing/2014/main" id="{BEC3508F-72AF-4E49-96DC-E4863B8B6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6078" y="3286598"/>
              <a:ext cx="629587" cy="304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40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11/2</a:t>
              </a:r>
              <a:r>
                <a:rPr kumimoji="1" lang="en-US" altLang="zh-CN" sz="1400" baseline="3000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</a:t>
              </a:r>
              <a:endParaRPr kumimoji="1" lang="en-US" altLang="zh-CN" sz="1400" baseline="300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34" name="Text Box 18">
              <a:extLst>
                <a:ext uri="{FF2B5EF4-FFF2-40B4-BE49-F238E27FC236}">
                  <a16:creationId xmlns:a16="http://schemas.microsoft.com/office/drawing/2014/main" id="{401C468F-690F-4BA2-9216-8AFA3DB97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4777" y="4468972"/>
              <a:ext cx="550889" cy="304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40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3/2</a:t>
              </a:r>
              <a:r>
                <a:rPr kumimoji="1" lang="en-US" altLang="zh-CN" sz="1400" baseline="3000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</a:t>
              </a:r>
              <a:endParaRPr kumimoji="1" lang="en-US" altLang="zh-CN" sz="1400" baseline="300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35" name="Text Box 19">
              <a:extLst>
                <a:ext uri="{FF2B5EF4-FFF2-40B4-BE49-F238E27FC236}">
                  <a16:creationId xmlns:a16="http://schemas.microsoft.com/office/drawing/2014/main" id="{0FA1D887-9AFA-43F9-854B-08C69AFE7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21" y="2367021"/>
              <a:ext cx="550889" cy="304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400" dirty="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7/2</a:t>
              </a:r>
              <a:r>
                <a:rPr kumimoji="1" lang="en-US" altLang="zh-CN" sz="1400" baseline="30000" dirty="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</a:t>
              </a:r>
              <a:endParaRPr kumimoji="1" lang="en-US" altLang="zh-CN" sz="1400" baseline="30000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  <p:graphicFrame>
          <p:nvGraphicFramePr>
            <p:cNvPr id="36" name="Object 20">
              <a:extLst>
                <a:ext uri="{FF2B5EF4-FFF2-40B4-BE49-F238E27FC236}">
                  <a16:creationId xmlns:a16="http://schemas.microsoft.com/office/drawing/2014/main" id="{0C282F3E-BECF-429D-BA16-EE7310C3B7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87586" y="4958989"/>
            <a:ext cx="1523141" cy="4820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20" name="Equation" r:id="rId4" imgW="761760" imgH="241200" progId="Equation.DSMT4">
                    <p:embed/>
                  </p:oleObj>
                </mc:Choice>
                <mc:Fallback>
                  <p:oleObj name="Equation" r:id="rId4" imgW="761760" imgH="241200" progId="Equation.DSMT4">
                    <p:embed/>
                    <p:pic>
                      <p:nvPicPr>
                        <p:cNvPr id="33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7586" y="4958989"/>
                          <a:ext cx="1523141" cy="4820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21">
              <a:extLst>
                <a:ext uri="{FF2B5EF4-FFF2-40B4-BE49-F238E27FC236}">
                  <a16:creationId xmlns:a16="http://schemas.microsoft.com/office/drawing/2014/main" id="{2B0A6CFD-4233-4954-B883-816FED0975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0593" y="2719411"/>
            <a:ext cx="709925" cy="4820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21" name="Equation" r:id="rId6" imgW="355320" imgH="241200" progId="Equation.DSMT4">
                    <p:embed/>
                  </p:oleObj>
                </mc:Choice>
                <mc:Fallback>
                  <p:oleObj name="Equation" r:id="rId6" imgW="355320" imgH="241200" progId="Equation.DSMT4">
                    <p:embed/>
                    <p:pic>
                      <p:nvPicPr>
                        <p:cNvPr id="34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0593" y="2719411"/>
                          <a:ext cx="709925" cy="4820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Text Box 22">
              <a:extLst>
                <a:ext uri="{FF2B5EF4-FFF2-40B4-BE49-F238E27FC236}">
                  <a16:creationId xmlns:a16="http://schemas.microsoft.com/office/drawing/2014/main" id="{81DE7850-A8DD-4AD4-8923-E861A4A1E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3000" y="2357589"/>
              <a:ext cx="550889" cy="304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spcBef>
                  <a:spcPct val="10000"/>
                </a:spcBef>
              </a:pPr>
              <a:r>
                <a:rPr kumimoji="1" lang="en-US" altLang="zh-CN" sz="1400">
                  <a:solidFill>
                    <a:srgbClr val="FF0000"/>
                  </a:solidFill>
                  <a:latin typeface="Times New Roman" pitchFamily="18" charset="0"/>
                  <a:sym typeface="Wingdings" pitchFamily="2" charset="2"/>
                </a:rPr>
                <a:t>0</a:t>
              </a:r>
            </a:p>
          </p:txBody>
        </p:sp>
        <p:grpSp>
          <p:nvGrpSpPr>
            <p:cNvPr id="39" name="Group 23">
              <a:extLst>
                <a:ext uri="{FF2B5EF4-FFF2-40B4-BE49-F238E27FC236}">
                  <a16:creationId xmlns:a16="http://schemas.microsoft.com/office/drawing/2014/main" id="{8CEC6448-D79C-41AC-B34A-66F481B714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24" y="4629085"/>
              <a:ext cx="1846132" cy="353657"/>
              <a:chOff x="2906" y="3403"/>
              <a:chExt cx="1126" cy="201"/>
            </a:xfrm>
          </p:grpSpPr>
          <p:sp>
            <p:nvSpPr>
              <p:cNvPr id="46" name="Text Box 24">
                <a:extLst>
                  <a:ext uri="{FF2B5EF4-FFF2-40B4-BE49-F238E27FC236}">
                    <a16:creationId xmlns:a16="http://schemas.microsoft.com/office/drawing/2014/main" id="{BEBC9FC3-B98B-4441-B401-7A171111F3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3408"/>
                <a:ext cx="100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</a:pPr>
                <a:r>
                  <a:rPr kumimoji="1" lang="en-US" altLang="zh-CN" sz="1400">
                    <a:solidFill>
                      <a:srgbClr val="FF0000"/>
                    </a:solidFill>
                    <a:latin typeface="Times New Roman" pitchFamily="18" charset="0"/>
                    <a:ea typeface="汉鼎简魏碑" pitchFamily="49" charset="-122"/>
                    <a:sym typeface="Symbol" pitchFamily="18" charset="2"/>
                  </a:rPr>
                  <a:t>=1173.20.9 keV</a:t>
                </a:r>
                <a:endParaRPr kumimoji="1" lang="en-US" altLang="zh-CN" sz="1400">
                  <a:solidFill>
                    <a:srgbClr val="FF0000"/>
                  </a:solidFill>
                  <a:latin typeface="Times New Roman" pitchFamily="18" charset="0"/>
                  <a:sym typeface="Wingdings" pitchFamily="2" charset="2"/>
                </a:endParaRPr>
              </a:p>
            </p:txBody>
          </p:sp>
          <p:graphicFrame>
            <p:nvGraphicFramePr>
              <p:cNvPr id="47" name="Object 25">
                <a:extLst>
                  <a:ext uri="{FF2B5EF4-FFF2-40B4-BE49-F238E27FC236}">
                    <a16:creationId xmlns:a16="http://schemas.microsoft.com/office/drawing/2014/main" id="{A85F24AE-66C1-4865-9B08-60C6EE651A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06" y="3403"/>
              <a:ext cx="182" cy="2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222" name="Equation" r:id="rId8" imgW="171534" imgH="200070" progId="Equation.DSMT4">
                      <p:embed/>
                    </p:oleObj>
                  </mc:Choice>
                  <mc:Fallback>
                    <p:oleObj name="Equation" r:id="rId8" imgW="171534" imgH="200070" progId="Equation.DSMT4">
                      <p:embed/>
                      <p:pic>
                        <p:nvPicPr>
                          <p:cNvPr id="44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6" y="3403"/>
                            <a:ext cx="182" cy="2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07E182B1-9A2E-4663-ADAC-5167CDC7A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4" y="3708874"/>
              <a:ext cx="1487071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Text Box 27">
              <a:extLst>
                <a:ext uri="{FF2B5EF4-FFF2-40B4-BE49-F238E27FC236}">
                  <a16:creationId xmlns:a16="http://schemas.microsoft.com/office/drawing/2014/main" id="{54E64348-3497-4191-AA41-387471778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0117" y="3371053"/>
              <a:ext cx="1888761" cy="30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400" dirty="0"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</a:t>
              </a:r>
              <a:r>
                <a:rPr kumimoji="1" lang="en-US" altLang="zh-CN" sz="1400" baseline="30000" dirty="0"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</a:t>
              </a:r>
              <a:r>
                <a:rPr kumimoji="1" lang="en-US" altLang="zh-CN" sz="1400" dirty="0"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 511.6  </a:t>
              </a:r>
              <a:r>
                <a:rPr kumimoji="1" lang="en-US" altLang="zh-CN" sz="1400" b="1" dirty="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94.6%</a:t>
              </a:r>
              <a:r>
                <a:rPr kumimoji="1" lang="en-US" altLang="zh-CN" sz="1400" dirty="0"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  </a:t>
              </a:r>
              <a:endParaRPr kumimoji="1" lang="en-US" altLang="zh-CN" sz="1400" dirty="0"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42" name="Line 28">
              <a:extLst>
                <a:ext uri="{FF2B5EF4-FFF2-40B4-BE49-F238E27FC236}">
                  <a16:creationId xmlns:a16="http://schemas.microsoft.com/office/drawing/2014/main" id="{8F377950-C700-4A84-AF3E-EA19D90F4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4" y="4300061"/>
              <a:ext cx="1487071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21CCC0DD-5113-4926-838B-414E716EE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512" y="3962240"/>
              <a:ext cx="1888761" cy="307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400" dirty="0"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</a:t>
              </a:r>
              <a:r>
                <a:rPr kumimoji="1" lang="en-US" altLang="zh-CN" sz="1400" baseline="30000" dirty="0"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</a:t>
              </a:r>
              <a:r>
                <a:rPr kumimoji="1" lang="en-US" altLang="zh-CN" sz="1400" dirty="0"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 1173.2  </a:t>
              </a:r>
              <a:r>
                <a:rPr kumimoji="1" lang="en-US" altLang="zh-CN" sz="1400" b="1" dirty="0">
                  <a:solidFill>
                    <a:srgbClr val="FF0000"/>
                  </a:solidFill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5.4%</a:t>
              </a:r>
              <a:r>
                <a:rPr kumimoji="1" lang="en-US" altLang="zh-CN" sz="1400" dirty="0">
                  <a:latin typeface="Times New Roman" pitchFamily="18" charset="0"/>
                  <a:ea typeface="汉鼎简魏碑" pitchFamily="49" charset="-122"/>
                  <a:sym typeface="Symbol" pitchFamily="18" charset="2"/>
                </a:rPr>
                <a:t>  </a:t>
              </a:r>
              <a:endParaRPr kumimoji="1" lang="en-US" altLang="zh-CN" sz="1400" dirty="0"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3036988C-5CDC-4424-98C2-50B3A6ADB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095" y="3117687"/>
              <a:ext cx="519737" cy="59118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31">
              <a:extLst>
                <a:ext uri="{FF2B5EF4-FFF2-40B4-BE49-F238E27FC236}">
                  <a16:creationId xmlns:a16="http://schemas.microsoft.com/office/drawing/2014/main" id="{7F3D7B13-B3BC-4ADA-A7DC-6FB2288166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095" y="3668406"/>
              <a:ext cx="568924" cy="62989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716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小结：康普顿散射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9B0A6E21-BCD0-4107-BD37-E2B720DE59A3}"/>
              </a:ext>
            </a:extLst>
          </p:cNvPr>
          <p:cNvSpPr txBox="1">
            <a:spLocks/>
          </p:cNvSpPr>
          <p:nvPr/>
        </p:nvSpPr>
        <p:spPr>
          <a:xfrm>
            <a:off x="246743" y="692696"/>
            <a:ext cx="11753913" cy="57291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spcAft>
                <a:spcPts val="180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康普顿散射有点“不大讨人喜欢” ，它不仅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没有将光子的能量全部交给反冲电子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，而且电子所获能量的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份额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还是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随机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的（取决于电子反冲角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φ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），在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能谱中形成了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康普顿坪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，对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能谱的解读而是很不利的。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spcAft>
                <a:spcPts val="180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但在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MeV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能区光子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的中，它却又是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最常见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的反应，我们必须面对它。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spcAft>
                <a:spcPts val="180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康普顿散射发生在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核外的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个电子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身上，因此</a:t>
            </a:r>
            <a:r>
              <a:rPr lang="el-GR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l-GR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∝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，这和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光电效应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l-GR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Ph</a:t>
            </a:r>
            <a:r>
              <a:rPr lang="el-GR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∝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不同。只不过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内层电子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电离能大，因此需要更大的反冲能，若反冲能不够大，就成了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瑞利散射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（也叫相干散射）了。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spcAft>
                <a:spcPts val="180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和光电效应类似，康普顿散射截面会随着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光子能量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下降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spcAft>
                <a:spcPts val="180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当光子发生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大角度（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&gt;150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度）散射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时，散射光子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能量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随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散射角度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变化很慢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，就导致了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反散射峰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的出现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能谱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著名本底峰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A90408-1F3D-4C09-9C21-5C4208B15168}"/>
              </a:ext>
            </a:extLst>
          </p:cNvPr>
          <p:cNvSpPr txBox="1"/>
          <p:nvPr/>
        </p:nvSpPr>
        <p:spPr>
          <a:xfrm>
            <a:off x="20129" y="6447369"/>
            <a:ext cx="1345127" cy="369332"/>
          </a:xfrm>
          <a:custGeom>
            <a:avLst/>
            <a:gdLst>
              <a:gd name="connsiteX0" fmla="*/ 0 w 1345127"/>
              <a:gd name="connsiteY0" fmla="*/ 0 h 369332"/>
              <a:gd name="connsiteX1" fmla="*/ 434924 w 1345127"/>
              <a:gd name="connsiteY1" fmla="*/ 0 h 369332"/>
              <a:gd name="connsiteX2" fmla="*/ 869849 w 1345127"/>
              <a:gd name="connsiteY2" fmla="*/ 0 h 369332"/>
              <a:gd name="connsiteX3" fmla="*/ 1345127 w 1345127"/>
              <a:gd name="connsiteY3" fmla="*/ 0 h 369332"/>
              <a:gd name="connsiteX4" fmla="*/ 1345127 w 1345127"/>
              <a:gd name="connsiteY4" fmla="*/ 369332 h 369332"/>
              <a:gd name="connsiteX5" fmla="*/ 883300 w 1345127"/>
              <a:gd name="connsiteY5" fmla="*/ 369332 h 369332"/>
              <a:gd name="connsiteX6" fmla="*/ 408022 w 1345127"/>
              <a:gd name="connsiteY6" fmla="*/ 369332 h 369332"/>
              <a:gd name="connsiteX7" fmla="*/ 0 w 1345127"/>
              <a:gd name="connsiteY7" fmla="*/ 369332 h 369332"/>
              <a:gd name="connsiteX8" fmla="*/ 0 w 134512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127" h="369332" fill="none" extrusionOk="0">
                <a:moveTo>
                  <a:pt x="0" y="0"/>
                </a:moveTo>
                <a:cubicBezTo>
                  <a:pt x="203862" y="-52181"/>
                  <a:pt x="345198" y="17060"/>
                  <a:pt x="434924" y="0"/>
                </a:cubicBezTo>
                <a:cubicBezTo>
                  <a:pt x="524650" y="-17060"/>
                  <a:pt x="711940" y="1543"/>
                  <a:pt x="869849" y="0"/>
                </a:cubicBezTo>
                <a:cubicBezTo>
                  <a:pt x="1027758" y="-1543"/>
                  <a:pt x="1196595" y="49285"/>
                  <a:pt x="1345127" y="0"/>
                </a:cubicBezTo>
                <a:cubicBezTo>
                  <a:pt x="1356806" y="147759"/>
                  <a:pt x="1321648" y="230831"/>
                  <a:pt x="1345127" y="369332"/>
                </a:cubicBezTo>
                <a:cubicBezTo>
                  <a:pt x="1231244" y="400748"/>
                  <a:pt x="1060646" y="357592"/>
                  <a:pt x="883300" y="369332"/>
                </a:cubicBezTo>
                <a:cubicBezTo>
                  <a:pt x="705954" y="381072"/>
                  <a:pt x="520168" y="344126"/>
                  <a:pt x="408022" y="369332"/>
                </a:cubicBezTo>
                <a:cubicBezTo>
                  <a:pt x="295876" y="394538"/>
                  <a:pt x="174625" y="349393"/>
                  <a:pt x="0" y="369332"/>
                </a:cubicBezTo>
                <a:cubicBezTo>
                  <a:pt x="-5915" y="215556"/>
                  <a:pt x="28921" y="162461"/>
                  <a:pt x="0" y="0"/>
                </a:cubicBezTo>
                <a:close/>
              </a:path>
              <a:path w="1345127" h="369332" stroke="0" extrusionOk="0">
                <a:moveTo>
                  <a:pt x="0" y="0"/>
                </a:moveTo>
                <a:cubicBezTo>
                  <a:pt x="226581" y="-29421"/>
                  <a:pt x="343221" y="32533"/>
                  <a:pt x="475278" y="0"/>
                </a:cubicBezTo>
                <a:cubicBezTo>
                  <a:pt x="607335" y="-32533"/>
                  <a:pt x="823679" y="8356"/>
                  <a:pt x="923654" y="0"/>
                </a:cubicBezTo>
                <a:cubicBezTo>
                  <a:pt x="1023629" y="-8356"/>
                  <a:pt x="1136412" y="33136"/>
                  <a:pt x="1345127" y="0"/>
                </a:cubicBezTo>
                <a:cubicBezTo>
                  <a:pt x="1367635" y="116131"/>
                  <a:pt x="1324042" y="239632"/>
                  <a:pt x="1345127" y="369332"/>
                </a:cubicBezTo>
                <a:cubicBezTo>
                  <a:pt x="1153050" y="380401"/>
                  <a:pt x="1033938" y="337686"/>
                  <a:pt x="896751" y="369332"/>
                </a:cubicBezTo>
                <a:cubicBezTo>
                  <a:pt x="759564" y="400978"/>
                  <a:pt x="584981" y="348386"/>
                  <a:pt x="475278" y="369332"/>
                </a:cubicBezTo>
                <a:cubicBezTo>
                  <a:pt x="365575" y="390278"/>
                  <a:pt x="141647" y="321086"/>
                  <a:pt x="0" y="369332"/>
                </a:cubicBezTo>
                <a:cubicBezTo>
                  <a:pt x="-269" y="205599"/>
                  <a:pt x="40317" y="16331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下页有雨测</a:t>
            </a:r>
          </a:p>
        </p:txBody>
      </p:sp>
    </p:spTree>
    <p:extLst>
      <p:ext uri="{BB962C8B-B14F-4D97-AF65-F5344CB8AC3E}">
        <p14:creationId xmlns:p14="http://schemas.microsoft.com/office/powerpoint/2010/main" val="221538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B4BFC14-CDE3-430A-A883-E23EF586010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60400" y="635000"/>
            <a:ext cx="10871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用同一个能量的光子照射同一类原子，在发生光电效应或者康普顿散射后，更容易看到特征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射线退激的是？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63C1A5-59B8-4F4F-ADDA-C7AF2A99833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光电效应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3A634B-F440-46B0-B449-6925CBE811D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康普顿散射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44FE3D-3263-45A4-AA56-1D3F5BC1E11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伯仲之间，难分高下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50267AC-718C-4CE9-BCAC-FD147D493B25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E08AE64-6ADE-4043-BF8D-C166783D970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DCDEE4-1494-4D10-8835-48994CF7B2A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822D84D-825F-434A-A32D-4B028CDED88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2E8CDD-9E44-4461-8DA1-EC3FDB10BD0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8" name="TitleBackground">
              <a:extLst>
                <a:ext uri="{FF2B5EF4-FFF2-40B4-BE49-F238E27FC236}">
                  <a16:creationId xmlns:a16="http://schemas.microsoft.com/office/drawing/2014/main" id="{5391A105-C3DA-441D-80D7-FAB28972B5F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ColorBlock">
              <a:extLst>
                <a:ext uri="{FF2B5EF4-FFF2-40B4-BE49-F238E27FC236}">
                  <a16:creationId xmlns:a16="http://schemas.microsoft.com/office/drawing/2014/main" id="{A2C2DAD0-C2CC-4B61-9C27-9256F07B3AC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ypeText">
              <a:extLst>
                <a:ext uri="{FF2B5EF4-FFF2-40B4-BE49-F238E27FC236}">
                  <a16:creationId xmlns:a16="http://schemas.microsoft.com/office/drawing/2014/main" id="{ECE79B6B-03A2-404E-A491-F9F816C3C043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1" name="TipText">
              <a:extLst>
                <a:ext uri="{FF2B5EF4-FFF2-40B4-BE49-F238E27FC236}">
                  <a16:creationId xmlns:a16="http://schemas.microsoft.com/office/drawing/2014/main" id="{B33C619B-A67C-4BDC-A250-5DAA3BA0FBF3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4481E86E-1DB9-45EF-9C78-90839FE5AAB7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115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D4DF838-C57D-4454-ACA1-839572796886}"/>
              </a:ext>
            </a:extLst>
          </p:cNvPr>
          <p:cNvSpPr txBox="1">
            <a:spLocks noChangeArrowheads="1"/>
          </p:cNvSpPr>
          <p:nvPr/>
        </p:nvSpPr>
        <p:spPr>
          <a:xfrm>
            <a:off x="495532" y="735264"/>
            <a:ext cx="3816424" cy="4637952"/>
          </a:xfrm>
          <a:prstGeom prst="rect">
            <a:avLst/>
          </a:prstGeom>
          <a:ln w="38100" cap="flat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光电效应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康普顿散射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其它相互作用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kumimoji="1" lang="el-GR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能量转移截面</a:t>
            </a:r>
            <a:endParaRPr kumimoji="1" lang="zh-CN" altLang="el-GR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0AD493-F7C6-49B6-909C-A19248790647}"/>
              </a:ext>
            </a:extLst>
          </p:cNvPr>
          <p:cNvSpPr txBox="1"/>
          <p:nvPr/>
        </p:nvSpPr>
        <p:spPr>
          <a:xfrm>
            <a:off x="68812" y="2420888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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839ABE-18A9-45BA-9468-7BF2FB1A4CE5}"/>
              </a:ext>
            </a:extLst>
          </p:cNvPr>
          <p:cNvSpPr/>
          <p:nvPr/>
        </p:nvSpPr>
        <p:spPr>
          <a:xfrm>
            <a:off x="7689543" y="3332138"/>
            <a:ext cx="43119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These interactions were first observed in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2" tooltip="Patrick Maynard Stuart Blackett"/>
              </a:rPr>
              <a:t>Patrick </a:t>
            </a:r>
            <a:r>
              <a:rPr lang="en-US" altLang="zh-CN" dirty="0" err="1">
                <a:solidFill>
                  <a:srgbClr val="0B0080"/>
                </a:solidFill>
                <a:latin typeface="Arial" panose="020B0604020202020204" pitchFamily="34" charset="0"/>
                <a:hlinkClick r:id="rId2" tooltip="Patrick Maynard Stuart Blackett"/>
              </a:rPr>
              <a:t>Blackett</a:t>
            </a:r>
            <a:r>
              <a:rPr lang="en-US" altLang="zh-CN" dirty="0" err="1">
                <a:solidFill>
                  <a:srgbClr val="202122"/>
                </a:solidFill>
                <a:latin typeface="Arial" panose="020B0604020202020204" pitchFamily="34" charset="0"/>
              </a:rPr>
              <a:t>'s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 counter-controlled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3" tooltip="Cloud chamber"/>
              </a:rPr>
              <a:t>cloud chamber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, leading to the 1948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4" tooltip="Nobel Prize in Physics"/>
              </a:rPr>
              <a:t>Nobel Prize in Physics</a:t>
            </a:r>
            <a:endParaRPr lang="zh-CN" altLang="en-US" dirty="0"/>
          </a:p>
        </p:txBody>
      </p:sp>
      <p:pic>
        <p:nvPicPr>
          <p:cNvPr id="10" name="Picture 2" descr="Blackett-large.jpg">
            <a:extLst>
              <a:ext uri="{FF2B5EF4-FFF2-40B4-BE49-F238E27FC236}">
                <a16:creationId xmlns:a16="http://schemas.microsoft.com/office/drawing/2014/main" id="{55FF002F-B3F0-43A2-8FD6-DAC3D05E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32" y="735264"/>
            <a:ext cx="3012135" cy="439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E7E21F0-EAAA-49AE-BC51-6B41BC2B9A1E}"/>
              </a:ext>
            </a:extLst>
          </p:cNvPr>
          <p:cNvSpPr/>
          <p:nvPr/>
        </p:nvSpPr>
        <p:spPr>
          <a:xfrm>
            <a:off x="7602067" y="1730556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(18 November 1897 – 13 July 1974) 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549626-F483-46D0-9464-8428D50B4B12}"/>
              </a:ext>
            </a:extLst>
          </p:cNvPr>
          <p:cNvSpPr/>
          <p:nvPr/>
        </p:nvSpPr>
        <p:spPr>
          <a:xfrm>
            <a:off x="4005943" y="5373216"/>
            <a:ext cx="8186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 In 1933, </a:t>
            </a:r>
            <a:r>
              <a:rPr lang="en-US" altLang="zh-CN" dirty="0" err="1">
                <a:solidFill>
                  <a:srgbClr val="202122"/>
                </a:solidFill>
                <a:latin typeface="Arial" panose="020B0604020202020204" pitchFamily="34" charset="0"/>
              </a:rPr>
              <a:t>Blackett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 discovered fourteen tracks which confirmed the existence of the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6" tooltip="Positron"/>
              </a:rPr>
              <a:t>positron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 and revealed the now instantly </a:t>
            </a:r>
            <a:r>
              <a:rPr lang="en-US" altLang="zh-CN" dirty="0" err="1">
                <a:solidFill>
                  <a:srgbClr val="202122"/>
                </a:solidFill>
                <a:latin typeface="Arial" panose="020B0604020202020204" pitchFamily="34" charset="0"/>
              </a:rPr>
              <a:t>recognisable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 opposing spiral traces of positron/electron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7" tooltip="Pair production"/>
              </a:rPr>
              <a:t>pair production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04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8435E2-9AD0-42B0-80AC-61C4C6D89A41}"/>
              </a:ext>
            </a:extLst>
          </p:cNvPr>
          <p:cNvGrpSpPr/>
          <p:nvPr/>
        </p:nvGrpSpPr>
        <p:grpSpPr>
          <a:xfrm>
            <a:off x="3243486" y="2382788"/>
            <a:ext cx="3778137" cy="3720216"/>
            <a:chOff x="2754903" y="837102"/>
            <a:chExt cx="3778137" cy="372021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CC04326-399D-4D18-AEF8-C7CC04D0412A}"/>
                </a:ext>
              </a:extLst>
            </p:cNvPr>
            <p:cNvSpPr/>
            <p:nvPr/>
          </p:nvSpPr>
          <p:spPr>
            <a:xfrm>
              <a:off x="2824843" y="884909"/>
              <a:ext cx="3672409" cy="3672409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27AE087-5B9F-40D5-B2D7-801CCB2A01CB}"/>
                </a:ext>
              </a:extLst>
            </p:cNvPr>
            <p:cNvGrpSpPr/>
            <p:nvPr/>
          </p:nvGrpSpPr>
          <p:grpSpPr>
            <a:xfrm>
              <a:off x="4723147" y="837102"/>
              <a:ext cx="139880" cy="139880"/>
              <a:chOff x="1664288" y="2420888"/>
              <a:chExt cx="288032" cy="288032"/>
            </a:xfrm>
          </p:grpSpPr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2EA9C0B1-2DD2-40B1-9DFA-0F21F099A722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减号 124">
                <a:extLst>
                  <a:ext uri="{FF2B5EF4-FFF2-40B4-BE49-F238E27FC236}">
                    <a16:creationId xmlns:a16="http://schemas.microsoft.com/office/drawing/2014/main" id="{B97C94A7-6720-4D0A-88FB-E1089F1F0240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37BB4ED-342F-45EF-A3FD-66AE3B9177C8}"/>
                </a:ext>
              </a:extLst>
            </p:cNvPr>
            <p:cNvGrpSpPr/>
            <p:nvPr/>
          </p:nvGrpSpPr>
          <p:grpSpPr>
            <a:xfrm>
              <a:off x="5824842" y="1340508"/>
              <a:ext cx="139880" cy="139880"/>
              <a:chOff x="1664288" y="2420888"/>
              <a:chExt cx="288032" cy="288032"/>
            </a:xfrm>
          </p:grpSpPr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FDBCF9CE-351B-4430-BF86-C3ABA7472D4D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减号 122">
                <a:extLst>
                  <a:ext uri="{FF2B5EF4-FFF2-40B4-BE49-F238E27FC236}">
                    <a16:creationId xmlns:a16="http://schemas.microsoft.com/office/drawing/2014/main" id="{F2550235-CB7A-4856-9E41-5F9F37378A63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CBD91B2-EAFF-428C-9737-24232F274979}"/>
                </a:ext>
              </a:extLst>
            </p:cNvPr>
            <p:cNvGrpSpPr/>
            <p:nvPr/>
          </p:nvGrpSpPr>
          <p:grpSpPr>
            <a:xfrm>
              <a:off x="6393160" y="2436079"/>
              <a:ext cx="139880" cy="139880"/>
              <a:chOff x="1664288" y="2420888"/>
              <a:chExt cx="288032" cy="288032"/>
            </a:xfrm>
          </p:grpSpPr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06E9E488-551B-44D1-9159-429ABBAE76BA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减号 120">
                <a:extLst>
                  <a:ext uri="{FF2B5EF4-FFF2-40B4-BE49-F238E27FC236}">
                    <a16:creationId xmlns:a16="http://schemas.microsoft.com/office/drawing/2014/main" id="{E326A261-DA30-4901-89E7-1A2D0FBA6920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DF54837-9A0F-461B-B4C9-855B470A8569}"/>
                </a:ext>
              </a:extLst>
            </p:cNvPr>
            <p:cNvGrpSpPr/>
            <p:nvPr/>
          </p:nvGrpSpPr>
          <p:grpSpPr>
            <a:xfrm>
              <a:off x="6189101" y="3630954"/>
              <a:ext cx="139880" cy="139880"/>
              <a:chOff x="1664288" y="2420888"/>
              <a:chExt cx="288032" cy="288032"/>
            </a:xfrm>
          </p:grpSpPr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51EB7052-C8F6-436D-B0DF-9AF3DFCBB6BD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减号 118">
                <a:extLst>
                  <a:ext uri="{FF2B5EF4-FFF2-40B4-BE49-F238E27FC236}">
                    <a16:creationId xmlns:a16="http://schemas.microsoft.com/office/drawing/2014/main" id="{E8CCC1F5-EBAD-4E22-8706-8DACC68EE03B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451FE69-985D-4943-ADC1-A4CCA4E9AB7F}"/>
                </a:ext>
              </a:extLst>
            </p:cNvPr>
            <p:cNvGrpSpPr/>
            <p:nvPr/>
          </p:nvGrpSpPr>
          <p:grpSpPr>
            <a:xfrm>
              <a:off x="4985083" y="4417438"/>
              <a:ext cx="139880" cy="139880"/>
              <a:chOff x="1664288" y="2420888"/>
              <a:chExt cx="288032" cy="288032"/>
            </a:xfrm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04CDA377-BE2B-42EF-B11E-1E0F023ED84B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减号 116">
                <a:extLst>
                  <a:ext uri="{FF2B5EF4-FFF2-40B4-BE49-F238E27FC236}">
                    <a16:creationId xmlns:a16="http://schemas.microsoft.com/office/drawing/2014/main" id="{01445AE9-5B23-48E6-9F47-93B6C357FB90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B942BC9-8C12-4E8B-ADDB-FF020DD0DCD0}"/>
                </a:ext>
              </a:extLst>
            </p:cNvPr>
            <p:cNvGrpSpPr/>
            <p:nvPr/>
          </p:nvGrpSpPr>
          <p:grpSpPr>
            <a:xfrm>
              <a:off x="3423975" y="4063002"/>
              <a:ext cx="139880" cy="139880"/>
              <a:chOff x="1664288" y="2420888"/>
              <a:chExt cx="288032" cy="288032"/>
            </a:xfrm>
          </p:grpSpPr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9B2964B-596E-4771-81AA-E4A6E36787C4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减号 114">
                <a:extLst>
                  <a:ext uri="{FF2B5EF4-FFF2-40B4-BE49-F238E27FC236}">
                    <a16:creationId xmlns:a16="http://schemas.microsoft.com/office/drawing/2014/main" id="{4D36D01E-A77A-478B-8D76-A435CD293A6B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1AC7926-EBAC-4FA8-B43B-04F58BB40ABF}"/>
                </a:ext>
              </a:extLst>
            </p:cNvPr>
            <p:cNvGrpSpPr/>
            <p:nvPr/>
          </p:nvGrpSpPr>
          <p:grpSpPr>
            <a:xfrm>
              <a:off x="2754903" y="2581233"/>
              <a:ext cx="139880" cy="139880"/>
              <a:chOff x="1664288" y="2420888"/>
              <a:chExt cx="288032" cy="288032"/>
            </a:xfrm>
          </p:grpSpPr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02EDC630-5272-44C2-B94D-5462A8E1081C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减号 112">
                <a:extLst>
                  <a:ext uri="{FF2B5EF4-FFF2-40B4-BE49-F238E27FC236}">
                    <a16:creationId xmlns:a16="http://schemas.microsoft.com/office/drawing/2014/main" id="{AF917B42-C173-4484-AAA9-202BCB1B04A4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981564E-BDF3-45D7-A048-B53E9C68819D}"/>
                </a:ext>
              </a:extLst>
            </p:cNvPr>
            <p:cNvGrpSpPr/>
            <p:nvPr/>
          </p:nvGrpSpPr>
          <p:grpSpPr>
            <a:xfrm>
              <a:off x="3429645" y="1287934"/>
              <a:ext cx="139880" cy="139880"/>
              <a:chOff x="1664288" y="2420888"/>
              <a:chExt cx="288032" cy="288032"/>
            </a:xfrm>
          </p:grpSpPr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327C247D-14A1-448F-9DD4-BCC917FCD728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减号 110">
                <a:extLst>
                  <a:ext uri="{FF2B5EF4-FFF2-40B4-BE49-F238E27FC236}">
                    <a16:creationId xmlns:a16="http://schemas.microsoft.com/office/drawing/2014/main" id="{B051810D-0560-460A-959F-4379817A6406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64E6689-1BB6-4DD5-A930-C23ADA816453}"/>
                </a:ext>
              </a:extLst>
            </p:cNvPr>
            <p:cNvSpPr/>
            <p:nvPr/>
          </p:nvSpPr>
          <p:spPr>
            <a:xfrm>
              <a:off x="4499955" y="2553194"/>
              <a:ext cx="288032" cy="288032"/>
            </a:xfrm>
            <a:prstGeom prst="ellipse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加号 24">
              <a:extLst>
                <a:ext uri="{FF2B5EF4-FFF2-40B4-BE49-F238E27FC236}">
                  <a16:creationId xmlns:a16="http://schemas.microsoft.com/office/drawing/2014/main" id="{504F6A6E-F3E9-4AAD-ADF6-092F60EDCEE3}"/>
                </a:ext>
              </a:extLst>
            </p:cNvPr>
            <p:cNvSpPr/>
            <p:nvPr/>
          </p:nvSpPr>
          <p:spPr>
            <a:xfrm>
              <a:off x="4539959" y="2581197"/>
              <a:ext cx="208023" cy="208023"/>
            </a:xfrm>
            <a:prstGeom prst="mathPlus">
              <a:avLst>
                <a:gd name="adj1" fmla="val 16682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30B7EB2-DC1D-4D72-9D8A-A350F18E60E5}"/>
                </a:ext>
              </a:extLst>
            </p:cNvPr>
            <p:cNvSpPr/>
            <p:nvPr/>
          </p:nvSpPr>
          <p:spPr>
            <a:xfrm>
              <a:off x="3584972" y="1621001"/>
              <a:ext cx="2184757" cy="2184757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476BC09-FC71-4A9F-8AEE-E3CB236BE5A3}"/>
                </a:ext>
              </a:extLst>
            </p:cNvPr>
            <p:cNvGrpSpPr/>
            <p:nvPr/>
          </p:nvGrpSpPr>
          <p:grpSpPr>
            <a:xfrm>
              <a:off x="3786932" y="1917380"/>
              <a:ext cx="139880" cy="139880"/>
              <a:chOff x="1664288" y="2420888"/>
              <a:chExt cx="288032" cy="288032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EF7E7348-9592-42DA-A9B3-C6CB0812703A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减号 108">
                <a:extLst>
                  <a:ext uri="{FF2B5EF4-FFF2-40B4-BE49-F238E27FC236}">
                    <a16:creationId xmlns:a16="http://schemas.microsoft.com/office/drawing/2014/main" id="{D76CD6A1-983B-4BF2-A72A-141C336B1055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2E9DDE6-A986-48FB-A2DF-2CB2AC17E49A}"/>
                </a:ext>
              </a:extLst>
            </p:cNvPr>
            <p:cNvGrpSpPr/>
            <p:nvPr/>
          </p:nvGrpSpPr>
          <p:grpSpPr>
            <a:xfrm>
              <a:off x="4447864" y="1588662"/>
              <a:ext cx="139880" cy="139880"/>
              <a:chOff x="1664288" y="2420888"/>
              <a:chExt cx="288032" cy="288032"/>
            </a:xfrm>
          </p:grpSpPr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2B1C31B1-9446-434E-AD12-7A0FD87B9FCF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减号 106">
                <a:extLst>
                  <a:ext uri="{FF2B5EF4-FFF2-40B4-BE49-F238E27FC236}">
                    <a16:creationId xmlns:a16="http://schemas.microsoft.com/office/drawing/2014/main" id="{B8563B11-AB06-46B8-86DE-503CD956DCF1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831F035-F213-410B-95EC-4701CBBE3653}"/>
                </a:ext>
              </a:extLst>
            </p:cNvPr>
            <p:cNvGrpSpPr/>
            <p:nvPr/>
          </p:nvGrpSpPr>
          <p:grpSpPr>
            <a:xfrm>
              <a:off x="5484099" y="1974280"/>
              <a:ext cx="139880" cy="139880"/>
              <a:chOff x="1664288" y="2420888"/>
              <a:chExt cx="288032" cy="288032"/>
            </a:xfrm>
          </p:grpSpPr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69776A4-70C0-4E3E-BB3F-DCD00AAD4FAC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减号 104">
                <a:extLst>
                  <a:ext uri="{FF2B5EF4-FFF2-40B4-BE49-F238E27FC236}">
                    <a16:creationId xmlns:a16="http://schemas.microsoft.com/office/drawing/2014/main" id="{82F8DB95-76B7-4F00-96C5-4FA2C91AAAB7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E1BAA2D-7677-4340-8F2F-F407A7D9F980}"/>
                </a:ext>
              </a:extLst>
            </p:cNvPr>
            <p:cNvGrpSpPr/>
            <p:nvPr/>
          </p:nvGrpSpPr>
          <p:grpSpPr>
            <a:xfrm>
              <a:off x="5633031" y="2973134"/>
              <a:ext cx="139880" cy="139880"/>
              <a:chOff x="1664288" y="2420888"/>
              <a:chExt cx="288032" cy="288032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E2AA587-27BA-48B4-9037-7BE97A1C0093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减号 102">
                <a:extLst>
                  <a:ext uri="{FF2B5EF4-FFF2-40B4-BE49-F238E27FC236}">
                    <a16:creationId xmlns:a16="http://schemas.microsoft.com/office/drawing/2014/main" id="{188D820B-9133-46A9-B0BC-637337DC09A7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0FAEF6D-F24F-449C-B863-AC165961DE95}"/>
                </a:ext>
              </a:extLst>
            </p:cNvPr>
            <p:cNvGrpSpPr/>
            <p:nvPr/>
          </p:nvGrpSpPr>
          <p:grpSpPr>
            <a:xfrm>
              <a:off x="5108797" y="3627574"/>
              <a:ext cx="139880" cy="139880"/>
              <a:chOff x="1664288" y="2420888"/>
              <a:chExt cx="288032" cy="288032"/>
            </a:xfrm>
          </p:grpSpPr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C6D4C1A9-1C71-46B5-9524-81C6A8C4C41D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减号 100">
                <a:extLst>
                  <a:ext uri="{FF2B5EF4-FFF2-40B4-BE49-F238E27FC236}">
                    <a16:creationId xmlns:a16="http://schemas.microsoft.com/office/drawing/2014/main" id="{A6563D3B-C8FF-4B15-9023-88D5E497F0B4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EAF7CC7F-8EEB-4247-874D-14028387F95F}"/>
                </a:ext>
              </a:extLst>
            </p:cNvPr>
            <p:cNvGrpSpPr/>
            <p:nvPr/>
          </p:nvGrpSpPr>
          <p:grpSpPr>
            <a:xfrm>
              <a:off x="4164608" y="3627574"/>
              <a:ext cx="139880" cy="139880"/>
              <a:chOff x="1664288" y="2420888"/>
              <a:chExt cx="288032" cy="288032"/>
            </a:xfrm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6992C861-48B3-409F-B27C-BDDBC4AC1C03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减号 98">
                <a:extLst>
                  <a:ext uri="{FF2B5EF4-FFF2-40B4-BE49-F238E27FC236}">
                    <a16:creationId xmlns:a16="http://schemas.microsoft.com/office/drawing/2014/main" id="{424D8F59-1CF1-4D06-A745-7B32C395DCB7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EFA7E87-B17A-49F4-A758-320F1A54FB09}"/>
                </a:ext>
              </a:extLst>
            </p:cNvPr>
            <p:cNvGrpSpPr/>
            <p:nvPr/>
          </p:nvGrpSpPr>
          <p:grpSpPr>
            <a:xfrm>
              <a:off x="3647052" y="3113014"/>
              <a:ext cx="139880" cy="139880"/>
              <a:chOff x="1664288" y="2420888"/>
              <a:chExt cx="288032" cy="288032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244C6FF5-622B-40A1-B567-F638CF03F626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减号 96">
                <a:extLst>
                  <a:ext uri="{FF2B5EF4-FFF2-40B4-BE49-F238E27FC236}">
                    <a16:creationId xmlns:a16="http://schemas.microsoft.com/office/drawing/2014/main" id="{49DA9E48-BEDE-4D9A-B222-ED500114BED0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FDD4A2F-D89F-4DDF-BCA6-589D206D5D6A}"/>
                </a:ext>
              </a:extLst>
            </p:cNvPr>
            <p:cNvGrpSpPr/>
            <p:nvPr/>
          </p:nvGrpSpPr>
          <p:grpSpPr>
            <a:xfrm>
              <a:off x="3515031" y="2483894"/>
              <a:ext cx="139880" cy="139880"/>
              <a:chOff x="1664288" y="2420888"/>
              <a:chExt cx="288032" cy="288032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CEB06FEC-B90A-4C61-9C7D-6664FF4F89F9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减号 94">
                <a:extLst>
                  <a:ext uri="{FF2B5EF4-FFF2-40B4-BE49-F238E27FC236}">
                    <a16:creationId xmlns:a16="http://schemas.microsoft.com/office/drawing/2014/main" id="{5D67A7C2-06AA-4A4F-AD77-28AA7473F241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BA40619-6D65-49D7-8A9E-2D3D11474065}"/>
                </a:ext>
              </a:extLst>
            </p:cNvPr>
            <p:cNvSpPr/>
            <p:nvPr/>
          </p:nvSpPr>
          <p:spPr>
            <a:xfrm>
              <a:off x="3153402" y="1183475"/>
              <a:ext cx="3019298" cy="3019298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7F78810-7E40-44F5-B3A4-AB823F13C0EF}"/>
                </a:ext>
              </a:extLst>
            </p:cNvPr>
            <p:cNvGrpSpPr/>
            <p:nvPr/>
          </p:nvGrpSpPr>
          <p:grpSpPr>
            <a:xfrm>
              <a:off x="4398595" y="1135667"/>
              <a:ext cx="139880" cy="139880"/>
              <a:chOff x="1664288" y="2420888"/>
              <a:chExt cx="288032" cy="288032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8887B1CC-52D5-419A-B39C-66DC7507B262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减号 92">
                <a:extLst>
                  <a:ext uri="{FF2B5EF4-FFF2-40B4-BE49-F238E27FC236}">
                    <a16:creationId xmlns:a16="http://schemas.microsoft.com/office/drawing/2014/main" id="{77FEADAD-29E2-4F57-B162-0AA8E0D2AE87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EFD0713-A135-46D3-8900-D59E11D52E90}"/>
                </a:ext>
              </a:extLst>
            </p:cNvPr>
            <p:cNvGrpSpPr/>
            <p:nvPr/>
          </p:nvGrpSpPr>
          <p:grpSpPr>
            <a:xfrm>
              <a:off x="4954618" y="1135667"/>
              <a:ext cx="139880" cy="139880"/>
              <a:chOff x="1664288" y="2420888"/>
              <a:chExt cx="288032" cy="288032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70D50027-75A7-4E04-AC00-DAB1EAAAA54F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减号 90">
                <a:extLst>
                  <a:ext uri="{FF2B5EF4-FFF2-40B4-BE49-F238E27FC236}">
                    <a16:creationId xmlns:a16="http://schemas.microsoft.com/office/drawing/2014/main" id="{326F1A76-B6E0-425C-9636-40E4DCE2BEFD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56C97D7-AB2E-4DE5-986D-8485991B21A0}"/>
                </a:ext>
              </a:extLst>
            </p:cNvPr>
            <p:cNvGrpSpPr/>
            <p:nvPr/>
          </p:nvGrpSpPr>
          <p:grpSpPr>
            <a:xfrm>
              <a:off x="5434830" y="1367857"/>
              <a:ext cx="139880" cy="139880"/>
              <a:chOff x="1664288" y="2420888"/>
              <a:chExt cx="288032" cy="288032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981D383-887E-497C-A27F-6E0345348FAB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减号 88">
                <a:extLst>
                  <a:ext uri="{FF2B5EF4-FFF2-40B4-BE49-F238E27FC236}">
                    <a16:creationId xmlns:a16="http://schemas.microsoft.com/office/drawing/2014/main" id="{9622DFA7-0008-4663-9FFD-9AABEEDC91E3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12BC375-0654-43E8-BF9D-E80590107C4B}"/>
                </a:ext>
              </a:extLst>
            </p:cNvPr>
            <p:cNvGrpSpPr/>
            <p:nvPr/>
          </p:nvGrpSpPr>
          <p:grpSpPr>
            <a:xfrm>
              <a:off x="5884667" y="1757245"/>
              <a:ext cx="139880" cy="139880"/>
              <a:chOff x="1664288" y="2420888"/>
              <a:chExt cx="288032" cy="288032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26173CDF-490D-4243-8099-E470773885C0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减号 86">
                <a:extLst>
                  <a:ext uri="{FF2B5EF4-FFF2-40B4-BE49-F238E27FC236}">
                    <a16:creationId xmlns:a16="http://schemas.microsoft.com/office/drawing/2014/main" id="{4A3459D0-732E-4B02-A7EE-68BE0FA187D4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D525346-C2CC-4B21-9F47-2B1E96F5687F}"/>
                </a:ext>
              </a:extLst>
            </p:cNvPr>
            <p:cNvGrpSpPr/>
            <p:nvPr/>
          </p:nvGrpSpPr>
          <p:grpSpPr>
            <a:xfrm>
              <a:off x="5989577" y="2203395"/>
              <a:ext cx="139880" cy="139880"/>
              <a:chOff x="1664288" y="2420888"/>
              <a:chExt cx="288032" cy="288032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11C00D0B-62E6-4DCB-9F74-1C592384B08B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减号 84">
                <a:extLst>
                  <a:ext uri="{FF2B5EF4-FFF2-40B4-BE49-F238E27FC236}">
                    <a16:creationId xmlns:a16="http://schemas.microsoft.com/office/drawing/2014/main" id="{0AF16249-4265-4151-91D9-7426C949ADE8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1B6A5F2-635A-4F35-B8CC-90029E7957D2}"/>
                </a:ext>
              </a:extLst>
            </p:cNvPr>
            <p:cNvGrpSpPr/>
            <p:nvPr/>
          </p:nvGrpSpPr>
          <p:grpSpPr>
            <a:xfrm>
              <a:off x="6042969" y="2781527"/>
              <a:ext cx="139880" cy="139880"/>
              <a:chOff x="1664288" y="2420888"/>
              <a:chExt cx="288032" cy="288032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2A34C6D2-06E0-4A58-A730-0D8F95692D1C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减号 82">
                <a:extLst>
                  <a:ext uri="{FF2B5EF4-FFF2-40B4-BE49-F238E27FC236}">
                    <a16:creationId xmlns:a16="http://schemas.microsoft.com/office/drawing/2014/main" id="{603DB8FC-D92F-448F-A384-E2228108CA69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C6E3C8CD-AB0E-4B34-B851-A20487B00322}"/>
                </a:ext>
              </a:extLst>
            </p:cNvPr>
            <p:cNvGrpSpPr/>
            <p:nvPr/>
          </p:nvGrpSpPr>
          <p:grpSpPr>
            <a:xfrm>
              <a:off x="5995258" y="3259262"/>
              <a:ext cx="139880" cy="139880"/>
              <a:chOff x="1664288" y="2420888"/>
              <a:chExt cx="288032" cy="288032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BACA6711-ADC0-4834-9F53-7B44117CD0B2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减号 80">
                <a:extLst>
                  <a:ext uri="{FF2B5EF4-FFF2-40B4-BE49-F238E27FC236}">
                    <a16:creationId xmlns:a16="http://schemas.microsoft.com/office/drawing/2014/main" id="{B87D4CDC-D3E3-4CC5-B64C-25CF50666550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DAC8283-9ADC-4224-8C3B-65BB2C6CBCBB}"/>
                </a:ext>
              </a:extLst>
            </p:cNvPr>
            <p:cNvGrpSpPr/>
            <p:nvPr/>
          </p:nvGrpSpPr>
          <p:grpSpPr>
            <a:xfrm>
              <a:off x="5744787" y="3590499"/>
              <a:ext cx="139880" cy="139880"/>
              <a:chOff x="1664288" y="2420888"/>
              <a:chExt cx="288032" cy="288032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9B3D46E9-31ED-4134-AC01-EE69E27501AB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减号 78">
                <a:extLst>
                  <a:ext uri="{FF2B5EF4-FFF2-40B4-BE49-F238E27FC236}">
                    <a16:creationId xmlns:a16="http://schemas.microsoft.com/office/drawing/2014/main" id="{58C3ACBD-F0FA-4B31-942A-42FE366E71BC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A537C6B-E838-412D-83FD-FBF590E048AF}"/>
                </a:ext>
              </a:extLst>
            </p:cNvPr>
            <p:cNvGrpSpPr/>
            <p:nvPr/>
          </p:nvGrpSpPr>
          <p:grpSpPr>
            <a:xfrm>
              <a:off x="5329920" y="3920989"/>
              <a:ext cx="139880" cy="139880"/>
              <a:chOff x="1664288" y="2420888"/>
              <a:chExt cx="288032" cy="288032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DAEE6A6D-3080-4C63-9296-61B7404413E2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减号 76">
                <a:extLst>
                  <a:ext uri="{FF2B5EF4-FFF2-40B4-BE49-F238E27FC236}">
                    <a16:creationId xmlns:a16="http://schemas.microsoft.com/office/drawing/2014/main" id="{F45984B8-2449-437D-84F1-6A9F5E1AE572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791CBEB-D172-4509-B3F0-468909A6FCE6}"/>
                </a:ext>
              </a:extLst>
            </p:cNvPr>
            <p:cNvGrpSpPr/>
            <p:nvPr/>
          </p:nvGrpSpPr>
          <p:grpSpPr>
            <a:xfrm>
              <a:off x="4663051" y="4118874"/>
              <a:ext cx="139880" cy="139880"/>
              <a:chOff x="1664288" y="2420888"/>
              <a:chExt cx="288032" cy="288032"/>
            </a:xfrm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15638188-2896-4EFD-8047-A0498B87DAF1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减号 74">
                <a:extLst>
                  <a:ext uri="{FF2B5EF4-FFF2-40B4-BE49-F238E27FC236}">
                    <a16:creationId xmlns:a16="http://schemas.microsoft.com/office/drawing/2014/main" id="{59D3E371-7BBD-49FB-8ED1-D14FBC8A890E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56747CB-2ACA-490C-8241-AAB4A4E02A3B}"/>
                </a:ext>
              </a:extLst>
            </p:cNvPr>
            <p:cNvGrpSpPr/>
            <p:nvPr/>
          </p:nvGrpSpPr>
          <p:grpSpPr>
            <a:xfrm>
              <a:off x="4150309" y="4062893"/>
              <a:ext cx="139880" cy="139880"/>
              <a:chOff x="1664288" y="2420888"/>
              <a:chExt cx="288032" cy="288032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80926F8D-1A5F-4594-8EAC-81E675E504E8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减号 72">
                <a:extLst>
                  <a:ext uri="{FF2B5EF4-FFF2-40B4-BE49-F238E27FC236}">
                    <a16:creationId xmlns:a16="http://schemas.microsoft.com/office/drawing/2014/main" id="{C503B5DE-E331-459E-A783-51FADB146CA5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B6F39D3-AAFE-4156-8435-E30F5D9D3919}"/>
                </a:ext>
              </a:extLst>
            </p:cNvPr>
            <p:cNvGrpSpPr/>
            <p:nvPr/>
          </p:nvGrpSpPr>
          <p:grpSpPr>
            <a:xfrm>
              <a:off x="3632753" y="3816079"/>
              <a:ext cx="139880" cy="139880"/>
              <a:chOff x="1664288" y="2420888"/>
              <a:chExt cx="288032" cy="288032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BA8AC147-BB46-468C-8152-C3C8C17806B5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减号 70">
                <a:extLst>
                  <a:ext uri="{FF2B5EF4-FFF2-40B4-BE49-F238E27FC236}">
                    <a16:creationId xmlns:a16="http://schemas.microsoft.com/office/drawing/2014/main" id="{FBD8A529-FCE1-480C-868D-7822955C6457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FCC8885-6D49-4E5C-B807-AFEA859FDBCD}"/>
                </a:ext>
              </a:extLst>
            </p:cNvPr>
            <p:cNvGrpSpPr/>
            <p:nvPr/>
          </p:nvGrpSpPr>
          <p:grpSpPr>
            <a:xfrm>
              <a:off x="3292379" y="3339272"/>
              <a:ext cx="139880" cy="139880"/>
              <a:chOff x="1664288" y="2420888"/>
              <a:chExt cx="288032" cy="288032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32AFA900-AACD-42B5-813B-648EE7D87FAB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减号 68">
                <a:extLst>
                  <a:ext uri="{FF2B5EF4-FFF2-40B4-BE49-F238E27FC236}">
                    <a16:creationId xmlns:a16="http://schemas.microsoft.com/office/drawing/2014/main" id="{5925DAD1-200B-4B6A-B378-CBFFF7AE38D1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0A257C43-C2A0-40CC-B564-07497C0AD8C5}"/>
                </a:ext>
              </a:extLst>
            </p:cNvPr>
            <p:cNvGrpSpPr/>
            <p:nvPr/>
          </p:nvGrpSpPr>
          <p:grpSpPr>
            <a:xfrm>
              <a:off x="3105093" y="2498609"/>
              <a:ext cx="139880" cy="139880"/>
              <a:chOff x="1664288" y="2420888"/>
              <a:chExt cx="288032" cy="288032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0B5706C-F53C-4EF1-95E6-F2CC4F92F0CD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减号 66">
                <a:extLst>
                  <a:ext uri="{FF2B5EF4-FFF2-40B4-BE49-F238E27FC236}">
                    <a16:creationId xmlns:a16="http://schemas.microsoft.com/office/drawing/2014/main" id="{9E331C80-5736-44E4-97AE-24155BE9DAB6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0905448-8251-45B2-887F-11340126A018}"/>
                </a:ext>
              </a:extLst>
            </p:cNvPr>
            <p:cNvGrpSpPr/>
            <p:nvPr/>
          </p:nvGrpSpPr>
          <p:grpSpPr>
            <a:xfrm>
              <a:off x="3222439" y="1993974"/>
              <a:ext cx="139880" cy="139880"/>
              <a:chOff x="1664288" y="2420888"/>
              <a:chExt cx="288032" cy="288032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6407CE29-57C4-44D6-A555-1D5FA88A664F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减号 64">
                <a:extLst>
                  <a:ext uri="{FF2B5EF4-FFF2-40B4-BE49-F238E27FC236}">
                    <a16:creationId xmlns:a16="http://schemas.microsoft.com/office/drawing/2014/main" id="{47991F00-57CF-4B6C-8213-0CE918B2C9C2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F301E00-DFBD-4CFB-8251-5CB17B7CE935}"/>
                </a:ext>
              </a:extLst>
            </p:cNvPr>
            <p:cNvGrpSpPr/>
            <p:nvPr/>
          </p:nvGrpSpPr>
          <p:grpSpPr>
            <a:xfrm>
              <a:off x="3430792" y="1656439"/>
              <a:ext cx="139880" cy="139880"/>
              <a:chOff x="1664288" y="2420888"/>
              <a:chExt cx="288032" cy="288032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7050CA5-D644-4FD8-9326-E4F74E3715AD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减号 62">
                <a:extLst>
                  <a:ext uri="{FF2B5EF4-FFF2-40B4-BE49-F238E27FC236}">
                    <a16:creationId xmlns:a16="http://schemas.microsoft.com/office/drawing/2014/main" id="{C3192F5B-CA16-4081-A6A5-50A466288BC9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E5104AC-8435-40F9-9103-DB72AA3C8384}"/>
                </a:ext>
              </a:extLst>
            </p:cNvPr>
            <p:cNvGrpSpPr/>
            <p:nvPr/>
          </p:nvGrpSpPr>
          <p:grpSpPr>
            <a:xfrm>
              <a:off x="3842573" y="1332887"/>
              <a:ext cx="139880" cy="139880"/>
              <a:chOff x="1664288" y="2420888"/>
              <a:chExt cx="288032" cy="288032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76FCDE4D-37E2-4F2C-8F87-4C1EB2D8C877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减号 60">
                <a:extLst>
                  <a:ext uri="{FF2B5EF4-FFF2-40B4-BE49-F238E27FC236}">
                    <a16:creationId xmlns:a16="http://schemas.microsoft.com/office/drawing/2014/main" id="{6F5242B4-6963-43B1-95A2-7A65DD8EECEF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E12CB6E-FD68-4399-9CF1-A92D811D0798}"/>
                </a:ext>
              </a:extLst>
            </p:cNvPr>
            <p:cNvGrpSpPr/>
            <p:nvPr/>
          </p:nvGrpSpPr>
          <p:grpSpPr>
            <a:xfrm>
              <a:off x="3125589" y="2987849"/>
              <a:ext cx="139880" cy="139880"/>
              <a:chOff x="1664288" y="2420888"/>
              <a:chExt cx="288032" cy="288032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BA644A9-338D-4A4A-96B3-74E7BA8A47CD}"/>
                  </a:ext>
                </a:extLst>
              </p:cNvPr>
              <p:cNvSpPr/>
              <p:nvPr/>
            </p:nvSpPr>
            <p:spPr>
              <a:xfrm>
                <a:off x="1664288" y="2420888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减号 58">
                <a:extLst>
                  <a:ext uri="{FF2B5EF4-FFF2-40B4-BE49-F238E27FC236}">
                    <a16:creationId xmlns:a16="http://schemas.microsoft.com/office/drawing/2014/main" id="{9C6A029F-BF0B-401B-AF38-EA284B15CF75}"/>
                  </a:ext>
                </a:extLst>
              </p:cNvPr>
              <p:cNvSpPr/>
              <p:nvPr/>
            </p:nvSpPr>
            <p:spPr>
              <a:xfrm>
                <a:off x="1736296" y="2492896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99D1E49-E813-4789-A319-3E0D01B51521}"/>
                </a:ext>
              </a:extLst>
            </p:cNvPr>
            <p:cNvSpPr/>
            <p:nvPr/>
          </p:nvSpPr>
          <p:spPr>
            <a:xfrm>
              <a:off x="4166641" y="2238365"/>
              <a:ext cx="917690" cy="91769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8F85FC0-7B3D-44B5-97B8-BB735537A1EE}"/>
                </a:ext>
              </a:extLst>
            </p:cNvPr>
            <p:cNvGrpSpPr/>
            <p:nvPr/>
          </p:nvGrpSpPr>
          <p:grpSpPr>
            <a:xfrm>
              <a:off x="5003887" y="2478308"/>
              <a:ext cx="139880" cy="139880"/>
              <a:chOff x="1172630" y="2608403"/>
              <a:chExt cx="288032" cy="288032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867E8A11-CA0C-4738-AC5C-7F1EDFAC590E}"/>
                  </a:ext>
                </a:extLst>
              </p:cNvPr>
              <p:cNvSpPr/>
              <p:nvPr/>
            </p:nvSpPr>
            <p:spPr>
              <a:xfrm>
                <a:off x="1172630" y="2608403"/>
                <a:ext cx="288032" cy="288032"/>
              </a:xfrm>
              <a:prstGeom prst="ellipse">
                <a:avLst/>
              </a:prstGeom>
              <a:solidFill>
                <a:srgbClr val="66FF33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减号 56">
                <a:extLst>
                  <a:ext uri="{FF2B5EF4-FFF2-40B4-BE49-F238E27FC236}">
                    <a16:creationId xmlns:a16="http://schemas.microsoft.com/office/drawing/2014/main" id="{7D1D9040-D484-45C7-9597-590A2BE06B7E}"/>
                  </a:ext>
                </a:extLst>
              </p:cNvPr>
              <p:cNvSpPr/>
              <p:nvPr/>
            </p:nvSpPr>
            <p:spPr>
              <a:xfrm>
                <a:off x="1244638" y="2680411"/>
                <a:ext cx="144016" cy="144016"/>
              </a:xfrm>
              <a:prstGeom prst="mathMinus">
                <a:avLst/>
              </a:prstGeom>
              <a:solidFill>
                <a:srgbClr val="0000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DEC270E-4B94-47FD-B9BE-6A895530B891}"/>
              </a:ext>
            </a:extLst>
          </p:cNvPr>
          <p:cNvGrpSpPr/>
          <p:nvPr/>
        </p:nvGrpSpPr>
        <p:grpSpPr>
          <a:xfrm>
            <a:off x="4603922" y="4292244"/>
            <a:ext cx="139880" cy="139880"/>
            <a:chOff x="2041654" y="2009269"/>
            <a:chExt cx="288032" cy="288032"/>
          </a:xfrm>
        </p:grpSpPr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914E4BB8-1DC6-4D2F-9EB6-6C6E9A304671}"/>
                </a:ext>
              </a:extLst>
            </p:cNvPr>
            <p:cNvSpPr/>
            <p:nvPr/>
          </p:nvSpPr>
          <p:spPr>
            <a:xfrm>
              <a:off x="2041654" y="2009269"/>
              <a:ext cx="288032" cy="288032"/>
            </a:xfrm>
            <a:prstGeom prst="ellipse">
              <a:avLst/>
            </a:prstGeom>
            <a:solidFill>
              <a:srgbClr val="66FF33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减号 127">
              <a:extLst>
                <a:ext uri="{FF2B5EF4-FFF2-40B4-BE49-F238E27FC236}">
                  <a16:creationId xmlns:a16="http://schemas.microsoft.com/office/drawing/2014/main" id="{AD6FCAA2-3F18-405E-9D1C-9B07F5A335EB}"/>
                </a:ext>
              </a:extLst>
            </p:cNvPr>
            <p:cNvSpPr/>
            <p:nvPr/>
          </p:nvSpPr>
          <p:spPr>
            <a:xfrm>
              <a:off x="2113662" y="2081277"/>
              <a:ext cx="144016" cy="144016"/>
            </a:xfrm>
            <a:prstGeom prst="mathMinus">
              <a:avLst/>
            </a:prstGeom>
            <a:solidFill>
              <a:srgbClr val="0000FF"/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9" name="对象 128">
            <a:extLst>
              <a:ext uri="{FF2B5EF4-FFF2-40B4-BE49-F238E27FC236}">
                <a16:creationId xmlns:a16="http://schemas.microsoft.com/office/drawing/2014/main" id="{0C3A59D4-5F07-43C3-9F29-389C88192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805004"/>
              </p:ext>
            </p:extLst>
          </p:nvPr>
        </p:nvGraphicFramePr>
        <p:xfrm>
          <a:off x="1468439" y="4623500"/>
          <a:ext cx="415535" cy="363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38" name="Equation" r:id="rId3" imgW="203040" imgH="177480" progId="Equation.DSMT4">
                  <p:embed/>
                </p:oleObj>
              </mc:Choice>
              <mc:Fallback>
                <p:oleObj name="Equation" r:id="rId3" imgW="203040" imgH="177480" progId="Equation.DSMT4">
                  <p:embed/>
                  <p:pic>
                    <p:nvPicPr>
                      <p:cNvPr id="128" name="对象 1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8439" y="4623500"/>
                        <a:ext cx="415535" cy="363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同心圆 128">
            <a:extLst>
              <a:ext uri="{FF2B5EF4-FFF2-40B4-BE49-F238E27FC236}">
                <a16:creationId xmlns:a16="http://schemas.microsoft.com/office/drawing/2014/main" id="{BCA6EBD6-B6C1-402B-9ECD-BA1C8804259B}"/>
              </a:ext>
            </a:extLst>
          </p:cNvPr>
          <p:cNvSpPr/>
          <p:nvPr/>
        </p:nvSpPr>
        <p:spPr>
          <a:xfrm>
            <a:off x="3164539" y="2382788"/>
            <a:ext cx="3984276" cy="3984276"/>
          </a:xfrm>
          <a:prstGeom prst="donut">
            <a:avLst>
              <a:gd name="adj" fmla="val 40779"/>
            </a:avLst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1" name="任意多边形 129">
            <a:extLst>
              <a:ext uri="{FF2B5EF4-FFF2-40B4-BE49-F238E27FC236}">
                <a16:creationId xmlns:a16="http://schemas.microsoft.com/office/drawing/2014/main" id="{3EA99024-C221-4AFD-97AC-3029CFCCC3F4}"/>
              </a:ext>
            </a:extLst>
          </p:cNvPr>
          <p:cNvSpPr/>
          <p:nvPr/>
        </p:nvSpPr>
        <p:spPr>
          <a:xfrm>
            <a:off x="1676207" y="4348178"/>
            <a:ext cx="1218568" cy="220327"/>
          </a:xfrm>
          <a:custGeom>
            <a:avLst/>
            <a:gdLst>
              <a:gd name="connsiteX0" fmla="*/ 0 w 10232572"/>
              <a:gd name="connsiteY0" fmla="*/ 348359 h 740264"/>
              <a:gd name="connsiteX1" fmla="*/ 725715 w 10232572"/>
              <a:gd name="connsiteY1" fmla="*/ 14531 h 740264"/>
              <a:gd name="connsiteX2" fmla="*/ 1436915 w 10232572"/>
              <a:gd name="connsiteY2" fmla="*/ 362874 h 740264"/>
              <a:gd name="connsiteX3" fmla="*/ 2133600 w 10232572"/>
              <a:gd name="connsiteY3" fmla="*/ 725731 h 740264"/>
              <a:gd name="connsiteX4" fmla="*/ 2844800 w 10232572"/>
              <a:gd name="connsiteY4" fmla="*/ 377388 h 740264"/>
              <a:gd name="connsiteX5" fmla="*/ 3556000 w 10232572"/>
              <a:gd name="connsiteY5" fmla="*/ 16 h 740264"/>
              <a:gd name="connsiteX6" fmla="*/ 4252686 w 10232572"/>
              <a:gd name="connsiteY6" fmla="*/ 391902 h 740264"/>
              <a:gd name="connsiteX7" fmla="*/ 4963886 w 10232572"/>
              <a:gd name="connsiteY7" fmla="*/ 740245 h 740264"/>
              <a:gd name="connsiteX8" fmla="*/ 5675086 w 10232572"/>
              <a:gd name="connsiteY8" fmla="*/ 377388 h 740264"/>
              <a:gd name="connsiteX9" fmla="*/ 6386286 w 10232572"/>
              <a:gd name="connsiteY9" fmla="*/ 16 h 740264"/>
              <a:gd name="connsiteX10" fmla="*/ 7097486 w 10232572"/>
              <a:gd name="connsiteY10" fmla="*/ 377388 h 740264"/>
              <a:gd name="connsiteX11" fmla="*/ 9114972 w 10232572"/>
              <a:gd name="connsiteY11" fmla="*/ 406416 h 740264"/>
              <a:gd name="connsiteX12" fmla="*/ 10232572 w 10232572"/>
              <a:gd name="connsiteY12" fmla="*/ 406416 h 7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232572" h="740264">
                <a:moveTo>
                  <a:pt x="0" y="348359"/>
                </a:moveTo>
                <a:cubicBezTo>
                  <a:pt x="243114" y="180235"/>
                  <a:pt x="486229" y="12112"/>
                  <a:pt x="725715" y="14531"/>
                </a:cubicBezTo>
                <a:cubicBezTo>
                  <a:pt x="965201" y="16950"/>
                  <a:pt x="1202268" y="244341"/>
                  <a:pt x="1436915" y="362874"/>
                </a:cubicBezTo>
                <a:cubicBezTo>
                  <a:pt x="1671562" y="481407"/>
                  <a:pt x="1898953" y="723312"/>
                  <a:pt x="2133600" y="725731"/>
                </a:cubicBezTo>
                <a:cubicBezTo>
                  <a:pt x="2368248" y="728150"/>
                  <a:pt x="2607733" y="498341"/>
                  <a:pt x="2844800" y="377388"/>
                </a:cubicBezTo>
                <a:cubicBezTo>
                  <a:pt x="3081867" y="256435"/>
                  <a:pt x="3321352" y="-2403"/>
                  <a:pt x="3556000" y="16"/>
                </a:cubicBezTo>
                <a:cubicBezTo>
                  <a:pt x="3790648" y="2435"/>
                  <a:pt x="4018038" y="268531"/>
                  <a:pt x="4252686" y="391902"/>
                </a:cubicBezTo>
                <a:cubicBezTo>
                  <a:pt x="4487334" y="515273"/>
                  <a:pt x="4726819" y="742664"/>
                  <a:pt x="4963886" y="740245"/>
                </a:cubicBezTo>
                <a:cubicBezTo>
                  <a:pt x="5200953" y="737826"/>
                  <a:pt x="5438019" y="500759"/>
                  <a:pt x="5675086" y="377388"/>
                </a:cubicBezTo>
                <a:cubicBezTo>
                  <a:pt x="5912153" y="254017"/>
                  <a:pt x="6149219" y="16"/>
                  <a:pt x="6386286" y="16"/>
                </a:cubicBezTo>
                <a:cubicBezTo>
                  <a:pt x="6623353" y="16"/>
                  <a:pt x="6642705" y="309655"/>
                  <a:pt x="7097486" y="377388"/>
                </a:cubicBezTo>
                <a:cubicBezTo>
                  <a:pt x="7552267" y="445121"/>
                  <a:pt x="9114972" y="406416"/>
                  <a:pt x="9114972" y="406416"/>
                </a:cubicBezTo>
                <a:lnTo>
                  <a:pt x="10232572" y="406416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DAFAB21B-5060-4814-A3E6-D1D3F89C74F5}"/>
              </a:ext>
            </a:extLst>
          </p:cNvPr>
          <p:cNvGrpSpPr/>
          <p:nvPr/>
        </p:nvGrpSpPr>
        <p:grpSpPr>
          <a:xfrm>
            <a:off x="5342868" y="4490198"/>
            <a:ext cx="139880" cy="139880"/>
            <a:chOff x="8824608" y="2356614"/>
            <a:chExt cx="139880" cy="139880"/>
          </a:xfrm>
        </p:grpSpPr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5A7D12A-721B-48FF-BD1B-4928ED038DAA}"/>
                </a:ext>
              </a:extLst>
            </p:cNvPr>
            <p:cNvSpPr/>
            <p:nvPr/>
          </p:nvSpPr>
          <p:spPr>
            <a:xfrm>
              <a:off x="8824608" y="2356614"/>
              <a:ext cx="139880" cy="139880"/>
            </a:xfrm>
            <a:prstGeom prst="ellipse">
              <a:avLst/>
            </a:prstGeom>
            <a:solidFill>
              <a:srgbClr val="66FF33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减号 133">
              <a:extLst>
                <a:ext uri="{FF2B5EF4-FFF2-40B4-BE49-F238E27FC236}">
                  <a16:creationId xmlns:a16="http://schemas.microsoft.com/office/drawing/2014/main" id="{AE254623-FA5E-4EC2-9761-4691A9A37881}"/>
                </a:ext>
              </a:extLst>
            </p:cNvPr>
            <p:cNvSpPr/>
            <p:nvPr/>
          </p:nvSpPr>
          <p:spPr>
            <a:xfrm>
              <a:off x="8859578" y="2391584"/>
              <a:ext cx="69940" cy="69940"/>
            </a:xfrm>
            <a:prstGeom prst="mathMinus">
              <a:avLst/>
            </a:prstGeom>
            <a:solidFill>
              <a:srgbClr val="0000FF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F046EDD9-0791-4C04-AAFA-E062061C0BD4}"/>
              </a:ext>
            </a:extLst>
          </p:cNvPr>
          <p:cNvGrpSpPr/>
          <p:nvPr/>
        </p:nvGrpSpPr>
        <p:grpSpPr>
          <a:xfrm>
            <a:off x="5339806" y="4268525"/>
            <a:ext cx="139880" cy="139880"/>
            <a:chOff x="7956376" y="2446386"/>
            <a:chExt cx="139880" cy="139880"/>
          </a:xfrm>
        </p:grpSpPr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F5F5C002-B533-457C-9A39-CA02D2C73F73}"/>
                </a:ext>
              </a:extLst>
            </p:cNvPr>
            <p:cNvSpPr/>
            <p:nvPr/>
          </p:nvSpPr>
          <p:spPr>
            <a:xfrm>
              <a:off x="7956376" y="2446386"/>
              <a:ext cx="139880" cy="13988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减号 136">
              <a:extLst>
                <a:ext uri="{FF2B5EF4-FFF2-40B4-BE49-F238E27FC236}">
                  <a16:creationId xmlns:a16="http://schemas.microsoft.com/office/drawing/2014/main" id="{BFCA4F25-2137-4CFA-A6D2-04C0E9F667F2}"/>
                </a:ext>
              </a:extLst>
            </p:cNvPr>
            <p:cNvSpPr/>
            <p:nvPr/>
          </p:nvSpPr>
          <p:spPr>
            <a:xfrm>
              <a:off x="7991346" y="2481356"/>
              <a:ext cx="69940" cy="69940"/>
            </a:xfrm>
            <a:prstGeom prst="mathMinus">
              <a:avLst/>
            </a:prstGeom>
            <a:solidFill>
              <a:srgbClr val="FF000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减号 137">
              <a:extLst>
                <a:ext uri="{FF2B5EF4-FFF2-40B4-BE49-F238E27FC236}">
                  <a16:creationId xmlns:a16="http://schemas.microsoft.com/office/drawing/2014/main" id="{69398220-6A10-400F-B3A4-A718C75A7EA3}"/>
                </a:ext>
              </a:extLst>
            </p:cNvPr>
            <p:cNvSpPr/>
            <p:nvPr/>
          </p:nvSpPr>
          <p:spPr>
            <a:xfrm rot="5400000">
              <a:off x="7991346" y="2481356"/>
              <a:ext cx="69940" cy="69940"/>
            </a:xfrm>
            <a:prstGeom prst="mathMinus">
              <a:avLst/>
            </a:prstGeom>
            <a:solidFill>
              <a:srgbClr val="FF000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5E74A21E-F3A7-4CAD-B506-41975AF02DA3}"/>
              </a:ext>
            </a:extLst>
          </p:cNvPr>
          <p:cNvGrpSpPr/>
          <p:nvPr/>
        </p:nvGrpSpPr>
        <p:grpSpPr>
          <a:xfrm>
            <a:off x="8012911" y="5291871"/>
            <a:ext cx="833366" cy="426786"/>
            <a:chOff x="6393160" y="5373216"/>
            <a:chExt cx="833366" cy="426786"/>
          </a:xfrm>
        </p:grpSpPr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16DB3BCE-4CDE-4772-AA6C-CD1BA76277C6}"/>
                </a:ext>
              </a:extLst>
            </p:cNvPr>
            <p:cNvCxnSpPr>
              <a:endCxn id="141" idx="2"/>
            </p:cNvCxnSpPr>
            <p:nvPr/>
          </p:nvCxnSpPr>
          <p:spPr>
            <a:xfrm>
              <a:off x="6393160" y="5596348"/>
              <a:ext cx="619973" cy="203654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1" name="对象 140">
              <a:extLst>
                <a:ext uri="{FF2B5EF4-FFF2-40B4-BE49-F238E27FC236}">
                  <a16:creationId xmlns:a16="http://schemas.microsoft.com/office/drawing/2014/main" id="{7992CC3B-AC5C-41EA-A53C-0E1BBB4E22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0508949"/>
                </p:ext>
              </p:extLst>
            </p:nvPr>
          </p:nvGraphicFramePr>
          <p:xfrm>
            <a:off x="6799740" y="5373216"/>
            <a:ext cx="426786" cy="426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239" name="Equation" r:id="rId5" imgW="241200" imgH="241200" progId="Equation.DSMT4">
                    <p:embed/>
                  </p:oleObj>
                </mc:Choice>
                <mc:Fallback>
                  <p:oleObj name="Equation" r:id="rId5" imgW="241200" imgH="241200" progId="Equation.DSMT4">
                    <p:embed/>
                    <p:pic>
                      <p:nvPicPr>
                        <p:cNvPr id="140" name="对象 13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799740" y="5373216"/>
                          <a:ext cx="426786" cy="4267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5FB8BEEE-AA91-4D44-9064-10E4C435FE30}"/>
              </a:ext>
            </a:extLst>
          </p:cNvPr>
          <p:cNvGrpSpPr/>
          <p:nvPr/>
        </p:nvGrpSpPr>
        <p:grpSpPr>
          <a:xfrm>
            <a:off x="7292831" y="2395452"/>
            <a:ext cx="858834" cy="650293"/>
            <a:chOff x="6393160" y="4946055"/>
            <a:chExt cx="858834" cy="650293"/>
          </a:xfrm>
        </p:grpSpPr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DFB47D0B-81D9-4A97-A9F4-50F4D38B20A4}"/>
                </a:ext>
              </a:extLst>
            </p:cNvPr>
            <p:cNvCxnSpPr/>
            <p:nvPr/>
          </p:nvCxnSpPr>
          <p:spPr>
            <a:xfrm flipV="1">
              <a:off x="6393160" y="5266926"/>
              <a:ext cx="432048" cy="32942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4" name="对象 143">
              <a:extLst>
                <a:ext uri="{FF2B5EF4-FFF2-40B4-BE49-F238E27FC236}">
                  <a16:creationId xmlns:a16="http://schemas.microsoft.com/office/drawing/2014/main" id="{EA5C1EB8-3164-488F-A342-92B827A7E8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8929104"/>
                </p:ext>
              </p:extLst>
            </p:nvPr>
          </p:nvGraphicFramePr>
          <p:xfrm>
            <a:off x="6825208" y="4946055"/>
            <a:ext cx="426786" cy="426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240" name="Equation" r:id="rId7" imgW="241200" imgH="241200" progId="Equation.DSMT4">
                    <p:embed/>
                  </p:oleObj>
                </mc:Choice>
                <mc:Fallback>
                  <p:oleObj name="Equation" r:id="rId7" imgW="241200" imgH="241200" progId="Equation.DSMT4">
                    <p:embed/>
                    <p:pic>
                      <p:nvPicPr>
                        <p:cNvPr id="143" name="对象 14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25208" y="4946055"/>
                          <a:ext cx="426786" cy="4267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2F6000BC-9444-460D-BF56-04628A1A3D1A}"/>
              </a:ext>
            </a:extLst>
          </p:cNvPr>
          <p:cNvGrpSpPr/>
          <p:nvPr/>
        </p:nvGrpSpPr>
        <p:grpSpPr>
          <a:xfrm>
            <a:off x="3199263" y="2290806"/>
            <a:ext cx="3880175" cy="3880175"/>
            <a:chOff x="-748208" y="100490"/>
            <a:chExt cx="3880175" cy="3880175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6D30B760-166D-4D64-A880-82EA14C062E5}"/>
                </a:ext>
              </a:extLst>
            </p:cNvPr>
            <p:cNvGrpSpPr/>
            <p:nvPr/>
          </p:nvGrpSpPr>
          <p:grpSpPr>
            <a:xfrm>
              <a:off x="-748208" y="100490"/>
              <a:ext cx="3880175" cy="3880175"/>
              <a:chOff x="-900608" y="-51910"/>
              <a:chExt cx="3880175" cy="3880175"/>
            </a:xfrm>
          </p:grpSpPr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D4570A7E-06B9-4CA9-A8C8-962B965DB70E}"/>
                  </a:ext>
                </a:extLst>
              </p:cNvPr>
              <p:cNvGrpSpPr/>
              <p:nvPr/>
            </p:nvGrpSpPr>
            <p:grpSpPr>
              <a:xfrm>
                <a:off x="-900608" y="1888178"/>
                <a:ext cx="3880175" cy="0"/>
                <a:chOff x="-900608" y="1735778"/>
                <a:chExt cx="3880175" cy="0"/>
              </a:xfrm>
            </p:grpSpPr>
            <p:cxnSp>
              <p:nvCxnSpPr>
                <p:cNvPr id="158" name="直接箭头连接符 157">
                  <a:extLst>
                    <a:ext uri="{FF2B5EF4-FFF2-40B4-BE49-F238E27FC236}">
                      <a16:creationId xmlns:a16="http://schemas.microsoft.com/office/drawing/2014/main" id="{0EC2117E-D38E-4F4F-B265-F20F9FCDCF1F}"/>
                    </a:ext>
                  </a:extLst>
                </p:cNvPr>
                <p:cNvCxnSpPr/>
                <p:nvPr/>
              </p:nvCxnSpPr>
              <p:spPr>
                <a:xfrm>
                  <a:off x="1395391" y="1735778"/>
                  <a:ext cx="1584176" cy="0"/>
                </a:xfrm>
                <a:prstGeom prst="straightConnector1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箭头连接符 158">
                  <a:extLst>
                    <a:ext uri="{FF2B5EF4-FFF2-40B4-BE49-F238E27FC236}">
                      <a16:creationId xmlns:a16="http://schemas.microsoft.com/office/drawing/2014/main" id="{DE742A54-59DC-48CB-9A02-DBDF75FFA053}"/>
                    </a:ext>
                  </a:extLst>
                </p:cNvPr>
                <p:cNvCxnSpPr/>
                <p:nvPr/>
              </p:nvCxnSpPr>
              <p:spPr>
                <a:xfrm flipH="1">
                  <a:off x="-900608" y="1735778"/>
                  <a:ext cx="1584176" cy="0"/>
                </a:xfrm>
                <a:prstGeom prst="straightConnector1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02A5F3B3-4F22-4EB9-908A-EED1A785EBE2}"/>
                  </a:ext>
                </a:extLst>
              </p:cNvPr>
              <p:cNvGrpSpPr/>
              <p:nvPr/>
            </p:nvGrpSpPr>
            <p:grpSpPr>
              <a:xfrm rot="5400000">
                <a:off x="-900608" y="1888178"/>
                <a:ext cx="3880175" cy="0"/>
                <a:chOff x="-900608" y="1735778"/>
                <a:chExt cx="3880175" cy="0"/>
              </a:xfrm>
            </p:grpSpPr>
            <p:cxnSp>
              <p:nvCxnSpPr>
                <p:cNvPr id="156" name="直接箭头连接符 155">
                  <a:extLst>
                    <a:ext uri="{FF2B5EF4-FFF2-40B4-BE49-F238E27FC236}">
                      <a16:creationId xmlns:a16="http://schemas.microsoft.com/office/drawing/2014/main" id="{DC6E73F2-9A06-47CB-A128-DFFBAFD6D781}"/>
                    </a:ext>
                  </a:extLst>
                </p:cNvPr>
                <p:cNvCxnSpPr/>
                <p:nvPr/>
              </p:nvCxnSpPr>
              <p:spPr>
                <a:xfrm>
                  <a:off x="1395391" y="1735778"/>
                  <a:ext cx="1584176" cy="0"/>
                </a:xfrm>
                <a:prstGeom prst="straightConnector1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箭头连接符 156">
                  <a:extLst>
                    <a:ext uri="{FF2B5EF4-FFF2-40B4-BE49-F238E27FC236}">
                      <a16:creationId xmlns:a16="http://schemas.microsoft.com/office/drawing/2014/main" id="{D7809EE0-8CAE-4B3A-97B4-C4E45EC6E20D}"/>
                    </a:ext>
                  </a:extLst>
                </p:cNvPr>
                <p:cNvCxnSpPr/>
                <p:nvPr/>
              </p:nvCxnSpPr>
              <p:spPr>
                <a:xfrm flipH="1">
                  <a:off x="-900608" y="1735778"/>
                  <a:ext cx="1584176" cy="0"/>
                </a:xfrm>
                <a:prstGeom prst="straightConnector1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888AC5E3-F951-4983-9748-C4891FA596C3}"/>
                </a:ext>
              </a:extLst>
            </p:cNvPr>
            <p:cNvGrpSpPr/>
            <p:nvPr/>
          </p:nvGrpSpPr>
          <p:grpSpPr>
            <a:xfrm rot="2700000">
              <a:off x="-748208" y="100490"/>
              <a:ext cx="3880175" cy="3880175"/>
              <a:chOff x="-900608" y="-51910"/>
              <a:chExt cx="3880175" cy="3880175"/>
            </a:xfrm>
          </p:grpSpPr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062F3A32-E37D-440E-BF3C-4F77A3F6D576}"/>
                  </a:ext>
                </a:extLst>
              </p:cNvPr>
              <p:cNvGrpSpPr/>
              <p:nvPr/>
            </p:nvGrpSpPr>
            <p:grpSpPr>
              <a:xfrm>
                <a:off x="-900608" y="1888178"/>
                <a:ext cx="3880175" cy="0"/>
                <a:chOff x="-900608" y="1735778"/>
                <a:chExt cx="3880175" cy="0"/>
              </a:xfrm>
            </p:grpSpPr>
            <p:cxnSp>
              <p:nvCxnSpPr>
                <p:cNvPr id="152" name="直接箭头连接符 151">
                  <a:extLst>
                    <a:ext uri="{FF2B5EF4-FFF2-40B4-BE49-F238E27FC236}">
                      <a16:creationId xmlns:a16="http://schemas.microsoft.com/office/drawing/2014/main" id="{47319046-AC82-4FDD-94FA-0C3747C392F4}"/>
                    </a:ext>
                  </a:extLst>
                </p:cNvPr>
                <p:cNvCxnSpPr/>
                <p:nvPr/>
              </p:nvCxnSpPr>
              <p:spPr>
                <a:xfrm>
                  <a:off x="1395391" y="1735778"/>
                  <a:ext cx="1584176" cy="0"/>
                </a:xfrm>
                <a:prstGeom prst="straightConnector1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箭头连接符 152">
                  <a:extLst>
                    <a:ext uri="{FF2B5EF4-FFF2-40B4-BE49-F238E27FC236}">
                      <a16:creationId xmlns:a16="http://schemas.microsoft.com/office/drawing/2014/main" id="{F1D65194-771C-4568-9AC3-7D7E11E9B313}"/>
                    </a:ext>
                  </a:extLst>
                </p:cNvPr>
                <p:cNvCxnSpPr/>
                <p:nvPr/>
              </p:nvCxnSpPr>
              <p:spPr>
                <a:xfrm flipH="1">
                  <a:off x="-900608" y="1735778"/>
                  <a:ext cx="1584176" cy="0"/>
                </a:xfrm>
                <a:prstGeom prst="straightConnector1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E587D448-F8E0-4D54-8894-25E36376C10C}"/>
                  </a:ext>
                </a:extLst>
              </p:cNvPr>
              <p:cNvGrpSpPr/>
              <p:nvPr/>
            </p:nvGrpSpPr>
            <p:grpSpPr>
              <a:xfrm rot="5400000">
                <a:off x="-900608" y="1888178"/>
                <a:ext cx="3880175" cy="0"/>
                <a:chOff x="-900608" y="1735778"/>
                <a:chExt cx="3880175" cy="0"/>
              </a:xfrm>
            </p:grpSpPr>
            <p:cxnSp>
              <p:nvCxnSpPr>
                <p:cNvPr id="150" name="直接箭头连接符 149">
                  <a:extLst>
                    <a:ext uri="{FF2B5EF4-FFF2-40B4-BE49-F238E27FC236}">
                      <a16:creationId xmlns:a16="http://schemas.microsoft.com/office/drawing/2014/main" id="{3B2EDD70-F3AB-449A-961B-24BA34D3C3EB}"/>
                    </a:ext>
                  </a:extLst>
                </p:cNvPr>
                <p:cNvCxnSpPr/>
                <p:nvPr/>
              </p:nvCxnSpPr>
              <p:spPr>
                <a:xfrm>
                  <a:off x="1395391" y="1735778"/>
                  <a:ext cx="1584176" cy="0"/>
                </a:xfrm>
                <a:prstGeom prst="straightConnector1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箭头连接符 150">
                  <a:extLst>
                    <a:ext uri="{FF2B5EF4-FFF2-40B4-BE49-F238E27FC236}">
                      <a16:creationId xmlns:a16="http://schemas.microsoft.com/office/drawing/2014/main" id="{A28FFBB9-7DB1-400D-966E-22521F66B3AC}"/>
                    </a:ext>
                  </a:extLst>
                </p:cNvPr>
                <p:cNvCxnSpPr/>
                <p:nvPr/>
              </p:nvCxnSpPr>
              <p:spPr>
                <a:xfrm flipH="1">
                  <a:off x="-900608" y="1735778"/>
                  <a:ext cx="1584176" cy="0"/>
                </a:xfrm>
                <a:prstGeom prst="straightConnector1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60" name="Text Box 3">
            <a:extLst>
              <a:ext uri="{FF2B5EF4-FFF2-40B4-BE49-F238E27FC236}">
                <a16:creationId xmlns:a16="http://schemas.microsoft.com/office/drawing/2014/main" id="{6A86380D-AA7C-46E4-AC23-4A29C4197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2" y="514326"/>
            <a:ext cx="11051542" cy="1576522"/>
          </a:xfrm>
          <a:prstGeom prst="rect">
            <a:avLst/>
          </a:prstGeom>
          <a:noFill/>
          <a:ln w="9525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076325" indent="-10763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170656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8859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206533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447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01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159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16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73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449263" indent="-449263" algn="just">
              <a:lnSpc>
                <a:spcPct val="20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电子对效应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pair production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zh-CN" altLang="en-US" sz="2800" b="1" dirty="0"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能量较高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(&gt;1.022MeV)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光子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从原子核旁经过时，在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核库仑场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的作用下，入射光子转化为一个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正电子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和一个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电子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的过程。</a:t>
            </a:r>
            <a:endParaRPr lang="zh-CN" altLang="en-US" sz="2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119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07 0.00648 L 0.25625 0.002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-231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19805 -0.1800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900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8347 0.1363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 Box 4">
            <a:extLst>
              <a:ext uri="{FF2B5EF4-FFF2-40B4-BE49-F238E27FC236}">
                <a16:creationId xmlns:a16="http://schemas.microsoft.com/office/drawing/2014/main" id="{0C42AD9F-E774-48B8-BE2A-D9C36EDF0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71" y="655737"/>
            <a:ext cx="11956869" cy="5069786"/>
          </a:xfrm>
          <a:prstGeom prst="rect">
            <a:avLst/>
          </a:prstGeom>
          <a:noFill/>
          <a:ln w="9525" algn="ctr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74638" indent="-27463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4451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0"/>
              </a:spcBef>
              <a:spcAft>
                <a:spcPts val="1800"/>
              </a:spcAft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电子对效应的特点：</a:t>
            </a:r>
            <a:endParaRPr lang="en-US" altLang="zh-CN" sz="32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spcAft>
                <a:spcPts val="1800"/>
              </a:spcAft>
              <a:buFont typeface="+mj-lt"/>
              <a:buAutoNum type="arabicPeriod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电子对效应产生的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电子既非来自原子核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也非来自轨道电子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，而是由入射的</a:t>
            </a:r>
            <a:r>
              <a:rPr lang="el-GR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(X)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射线转化而来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l-GR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spcAft>
                <a:spcPts val="1800"/>
              </a:spcAft>
              <a:buFont typeface="+mj-lt"/>
              <a:buAutoNum type="arabicPeriod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必须有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第三者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的参与，否则不能同时满足能量和动量守恒。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spcAft>
                <a:spcPts val="1800"/>
              </a:spcAft>
              <a:buFont typeface="+mj-lt"/>
              <a:buAutoNum type="arabicPeriod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第三者通常是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原子核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，此时入射光子的能量必须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1.022MeV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spcAft>
                <a:spcPts val="1800"/>
              </a:spcAft>
              <a:buFont typeface="+mj-lt"/>
              <a:buAutoNum type="arabicPeriod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电子的库仑场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中也可发生，称为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Triplet production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，但要求光子的能量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2.044MeV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BC5505-8338-4B57-8D2E-0FD72EEBDD87}"/>
              </a:ext>
            </a:extLst>
          </p:cNvPr>
          <p:cNvGrpSpPr/>
          <p:nvPr/>
        </p:nvGrpSpPr>
        <p:grpSpPr>
          <a:xfrm>
            <a:off x="7106195" y="3709852"/>
            <a:ext cx="4911634" cy="1801657"/>
            <a:chOff x="7106195" y="3709852"/>
            <a:chExt cx="4911634" cy="180165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4191959-68F6-4712-9634-C759BC26C7C0}"/>
                </a:ext>
              </a:extLst>
            </p:cNvPr>
            <p:cNvSpPr txBox="1"/>
            <p:nvPr/>
          </p:nvSpPr>
          <p:spPr>
            <a:xfrm>
              <a:off x="9294006" y="3709852"/>
              <a:ext cx="2723823" cy="369332"/>
            </a:xfrm>
            <a:custGeom>
              <a:avLst/>
              <a:gdLst>
                <a:gd name="connsiteX0" fmla="*/ 0 w 2723823"/>
                <a:gd name="connsiteY0" fmla="*/ 0 h 369332"/>
                <a:gd name="connsiteX1" fmla="*/ 517526 w 2723823"/>
                <a:gd name="connsiteY1" fmla="*/ 0 h 369332"/>
                <a:gd name="connsiteX2" fmla="*/ 1062291 w 2723823"/>
                <a:gd name="connsiteY2" fmla="*/ 0 h 369332"/>
                <a:gd name="connsiteX3" fmla="*/ 1607056 w 2723823"/>
                <a:gd name="connsiteY3" fmla="*/ 0 h 369332"/>
                <a:gd name="connsiteX4" fmla="*/ 2151820 w 2723823"/>
                <a:gd name="connsiteY4" fmla="*/ 0 h 369332"/>
                <a:gd name="connsiteX5" fmla="*/ 2723823 w 2723823"/>
                <a:gd name="connsiteY5" fmla="*/ 0 h 369332"/>
                <a:gd name="connsiteX6" fmla="*/ 2723823 w 2723823"/>
                <a:gd name="connsiteY6" fmla="*/ 369332 h 369332"/>
                <a:gd name="connsiteX7" fmla="*/ 2179058 w 2723823"/>
                <a:gd name="connsiteY7" fmla="*/ 369332 h 369332"/>
                <a:gd name="connsiteX8" fmla="*/ 1607056 w 2723823"/>
                <a:gd name="connsiteY8" fmla="*/ 369332 h 369332"/>
                <a:gd name="connsiteX9" fmla="*/ 1035053 w 2723823"/>
                <a:gd name="connsiteY9" fmla="*/ 369332 h 369332"/>
                <a:gd name="connsiteX10" fmla="*/ 544765 w 2723823"/>
                <a:gd name="connsiteY10" fmla="*/ 369332 h 369332"/>
                <a:gd name="connsiteX11" fmla="*/ 0 w 2723823"/>
                <a:gd name="connsiteY11" fmla="*/ 369332 h 369332"/>
                <a:gd name="connsiteX12" fmla="*/ 0 w 2723823"/>
                <a:gd name="connsiteY12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3823" h="369332" fill="none" extrusionOk="0">
                  <a:moveTo>
                    <a:pt x="0" y="0"/>
                  </a:moveTo>
                  <a:cubicBezTo>
                    <a:pt x="224787" y="-19450"/>
                    <a:pt x="264518" y="231"/>
                    <a:pt x="517526" y="0"/>
                  </a:cubicBezTo>
                  <a:cubicBezTo>
                    <a:pt x="770534" y="-231"/>
                    <a:pt x="843951" y="51037"/>
                    <a:pt x="1062291" y="0"/>
                  </a:cubicBezTo>
                  <a:cubicBezTo>
                    <a:pt x="1280632" y="-51037"/>
                    <a:pt x="1428449" y="44857"/>
                    <a:pt x="1607056" y="0"/>
                  </a:cubicBezTo>
                  <a:cubicBezTo>
                    <a:pt x="1785663" y="-44857"/>
                    <a:pt x="2009395" y="10858"/>
                    <a:pt x="2151820" y="0"/>
                  </a:cubicBezTo>
                  <a:cubicBezTo>
                    <a:pt x="2294245" y="-10858"/>
                    <a:pt x="2492250" y="48530"/>
                    <a:pt x="2723823" y="0"/>
                  </a:cubicBezTo>
                  <a:cubicBezTo>
                    <a:pt x="2765371" y="169406"/>
                    <a:pt x="2705667" y="210995"/>
                    <a:pt x="2723823" y="369332"/>
                  </a:cubicBezTo>
                  <a:cubicBezTo>
                    <a:pt x="2567125" y="392123"/>
                    <a:pt x="2327929" y="328767"/>
                    <a:pt x="2179058" y="369332"/>
                  </a:cubicBezTo>
                  <a:cubicBezTo>
                    <a:pt x="2030187" y="409897"/>
                    <a:pt x="1760839" y="347697"/>
                    <a:pt x="1607056" y="369332"/>
                  </a:cubicBezTo>
                  <a:cubicBezTo>
                    <a:pt x="1453273" y="390967"/>
                    <a:pt x="1208193" y="304231"/>
                    <a:pt x="1035053" y="369332"/>
                  </a:cubicBezTo>
                  <a:cubicBezTo>
                    <a:pt x="861913" y="434433"/>
                    <a:pt x="677738" y="346389"/>
                    <a:pt x="544765" y="369332"/>
                  </a:cubicBezTo>
                  <a:cubicBezTo>
                    <a:pt x="411792" y="392275"/>
                    <a:pt x="228684" y="330837"/>
                    <a:pt x="0" y="369332"/>
                  </a:cubicBezTo>
                  <a:cubicBezTo>
                    <a:pt x="-29332" y="289166"/>
                    <a:pt x="43065" y="130784"/>
                    <a:pt x="0" y="0"/>
                  </a:cubicBezTo>
                  <a:close/>
                </a:path>
                <a:path w="2723823" h="369332" stroke="0" extrusionOk="0">
                  <a:moveTo>
                    <a:pt x="0" y="0"/>
                  </a:moveTo>
                  <a:cubicBezTo>
                    <a:pt x="191801" y="-22656"/>
                    <a:pt x="292575" y="44207"/>
                    <a:pt x="490288" y="0"/>
                  </a:cubicBezTo>
                  <a:cubicBezTo>
                    <a:pt x="688001" y="-44207"/>
                    <a:pt x="857268" y="5624"/>
                    <a:pt x="1089529" y="0"/>
                  </a:cubicBezTo>
                  <a:cubicBezTo>
                    <a:pt x="1321790" y="-5624"/>
                    <a:pt x="1529762" y="9417"/>
                    <a:pt x="1661532" y="0"/>
                  </a:cubicBezTo>
                  <a:cubicBezTo>
                    <a:pt x="1793302" y="-9417"/>
                    <a:pt x="2006122" y="22581"/>
                    <a:pt x="2206297" y="0"/>
                  </a:cubicBezTo>
                  <a:cubicBezTo>
                    <a:pt x="2406473" y="-22581"/>
                    <a:pt x="2536798" y="24264"/>
                    <a:pt x="2723823" y="0"/>
                  </a:cubicBezTo>
                  <a:cubicBezTo>
                    <a:pt x="2738780" y="126074"/>
                    <a:pt x="2680531" y="211194"/>
                    <a:pt x="2723823" y="369332"/>
                  </a:cubicBezTo>
                  <a:cubicBezTo>
                    <a:pt x="2584806" y="377186"/>
                    <a:pt x="2381810" y="346444"/>
                    <a:pt x="2260773" y="369332"/>
                  </a:cubicBezTo>
                  <a:cubicBezTo>
                    <a:pt x="2139736" y="392220"/>
                    <a:pt x="1875294" y="351428"/>
                    <a:pt x="1688770" y="369332"/>
                  </a:cubicBezTo>
                  <a:cubicBezTo>
                    <a:pt x="1502246" y="387236"/>
                    <a:pt x="1404213" y="344272"/>
                    <a:pt x="1198482" y="369332"/>
                  </a:cubicBezTo>
                  <a:cubicBezTo>
                    <a:pt x="992751" y="394392"/>
                    <a:pt x="872038" y="365053"/>
                    <a:pt x="680956" y="369332"/>
                  </a:cubicBezTo>
                  <a:cubicBezTo>
                    <a:pt x="489874" y="373611"/>
                    <a:pt x="206525" y="332987"/>
                    <a:pt x="0" y="369332"/>
                  </a:cubicBezTo>
                  <a:cubicBezTo>
                    <a:pt x="-38079" y="277999"/>
                    <a:pt x="15562" y="16150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64378151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证明见下页，请自行阅读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6C88187-F28A-4062-BF9B-EFBB5242F279}"/>
                </a:ext>
              </a:extLst>
            </p:cNvPr>
            <p:cNvSpPr/>
            <p:nvPr/>
          </p:nvSpPr>
          <p:spPr>
            <a:xfrm>
              <a:off x="7106195" y="4188822"/>
              <a:ext cx="1550125" cy="391886"/>
            </a:xfrm>
            <a:custGeom>
              <a:avLst/>
              <a:gdLst>
                <a:gd name="connsiteX0" fmla="*/ 0 w 1550125"/>
                <a:gd name="connsiteY0" fmla="*/ 65316 h 391886"/>
                <a:gd name="connsiteX1" fmla="*/ 65316 w 1550125"/>
                <a:gd name="connsiteY1" fmla="*/ 0 h 391886"/>
                <a:gd name="connsiteX2" fmla="*/ 495896 w 1550125"/>
                <a:gd name="connsiteY2" fmla="*/ 0 h 391886"/>
                <a:gd name="connsiteX3" fmla="*/ 983255 w 1550125"/>
                <a:gd name="connsiteY3" fmla="*/ 0 h 391886"/>
                <a:gd name="connsiteX4" fmla="*/ 1484809 w 1550125"/>
                <a:gd name="connsiteY4" fmla="*/ 0 h 391886"/>
                <a:gd name="connsiteX5" fmla="*/ 1550125 w 1550125"/>
                <a:gd name="connsiteY5" fmla="*/ 65316 h 391886"/>
                <a:gd name="connsiteX6" fmla="*/ 1550125 w 1550125"/>
                <a:gd name="connsiteY6" fmla="*/ 326570 h 391886"/>
                <a:gd name="connsiteX7" fmla="*/ 1484809 w 1550125"/>
                <a:gd name="connsiteY7" fmla="*/ 391886 h 391886"/>
                <a:gd name="connsiteX8" fmla="*/ 1040035 w 1550125"/>
                <a:gd name="connsiteY8" fmla="*/ 391886 h 391886"/>
                <a:gd name="connsiteX9" fmla="*/ 595260 w 1550125"/>
                <a:gd name="connsiteY9" fmla="*/ 391886 h 391886"/>
                <a:gd name="connsiteX10" fmla="*/ 65316 w 1550125"/>
                <a:gd name="connsiteY10" fmla="*/ 391886 h 391886"/>
                <a:gd name="connsiteX11" fmla="*/ 0 w 1550125"/>
                <a:gd name="connsiteY11" fmla="*/ 326570 h 391886"/>
                <a:gd name="connsiteX12" fmla="*/ 0 w 1550125"/>
                <a:gd name="connsiteY12" fmla="*/ 6531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0125" h="391886" extrusionOk="0">
                  <a:moveTo>
                    <a:pt x="0" y="65316"/>
                  </a:moveTo>
                  <a:cubicBezTo>
                    <a:pt x="-4044" y="36469"/>
                    <a:pt x="26155" y="-2821"/>
                    <a:pt x="65316" y="0"/>
                  </a:cubicBezTo>
                  <a:cubicBezTo>
                    <a:pt x="241493" y="-36237"/>
                    <a:pt x="282579" y="16657"/>
                    <a:pt x="495896" y="0"/>
                  </a:cubicBezTo>
                  <a:cubicBezTo>
                    <a:pt x="709213" y="-16657"/>
                    <a:pt x="779084" y="34036"/>
                    <a:pt x="983255" y="0"/>
                  </a:cubicBezTo>
                  <a:cubicBezTo>
                    <a:pt x="1187426" y="-34036"/>
                    <a:pt x="1370830" y="43671"/>
                    <a:pt x="1484809" y="0"/>
                  </a:cubicBezTo>
                  <a:cubicBezTo>
                    <a:pt x="1521516" y="-2552"/>
                    <a:pt x="1552537" y="38391"/>
                    <a:pt x="1550125" y="65316"/>
                  </a:cubicBezTo>
                  <a:cubicBezTo>
                    <a:pt x="1554539" y="127712"/>
                    <a:pt x="1548216" y="261783"/>
                    <a:pt x="1550125" y="326570"/>
                  </a:cubicBezTo>
                  <a:cubicBezTo>
                    <a:pt x="1544622" y="361438"/>
                    <a:pt x="1516965" y="398352"/>
                    <a:pt x="1484809" y="391886"/>
                  </a:cubicBezTo>
                  <a:cubicBezTo>
                    <a:pt x="1385559" y="402193"/>
                    <a:pt x="1145169" y="389207"/>
                    <a:pt x="1040035" y="391886"/>
                  </a:cubicBezTo>
                  <a:cubicBezTo>
                    <a:pt x="934901" y="394565"/>
                    <a:pt x="747548" y="344969"/>
                    <a:pt x="595260" y="391886"/>
                  </a:cubicBezTo>
                  <a:cubicBezTo>
                    <a:pt x="442972" y="438803"/>
                    <a:pt x="175302" y="372454"/>
                    <a:pt x="65316" y="391886"/>
                  </a:cubicBezTo>
                  <a:cubicBezTo>
                    <a:pt x="22696" y="386110"/>
                    <a:pt x="1509" y="362261"/>
                    <a:pt x="0" y="326570"/>
                  </a:cubicBezTo>
                  <a:cubicBezTo>
                    <a:pt x="-21026" y="206253"/>
                    <a:pt x="24760" y="142384"/>
                    <a:pt x="0" y="65316"/>
                  </a:cubicBezTo>
                  <a:close/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67631571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9DE92D0-9AF8-4CC9-BC1E-7F759E42F071}"/>
                </a:ext>
              </a:extLst>
            </p:cNvPr>
            <p:cNvSpPr/>
            <p:nvPr/>
          </p:nvSpPr>
          <p:spPr>
            <a:xfrm>
              <a:off x="10226803" y="5119623"/>
              <a:ext cx="1564603" cy="391886"/>
            </a:xfrm>
            <a:custGeom>
              <a:avLst/>
              <a:gdLst>
                <a:gd name="connsiteX0" fmla="*/ 0 w 1564603"/>
                <a:gd name="connsiteY0" fmla="*/ 65316 h 391886"/>
                <a:gd name="connsiteX1" fmla="*/ 65316 w 1564603"/>
                <a:gd name="connsiteY1" fmla="*/ 0 h 391886"/>
                <a:gd name="connsiteX2" fmla="*/ 500287 w 1564603"/>
                <a:gd name="connsiteY2" fmla="*/ 0 h 391886"/>
                <a:gd name="connsiteX3" fmla="*/ 992617 w 1564603"/>
                <a:gd name="connsiteY3" fmla="*/ 0 h 391886"/>
                <a:gd name="connsiteX4" fmla="*/ 1499287 w 1564603"/>
                <a:gd name="connsiteY4" fmla="*/ 0 h 391886"/>
                <a:gd name="connsiteX5" fmla="*/ 1564603 w 1564603"/>
                <a:gd name="connsiteY5" fmla="*/ 65316 h 391886"/>
                <a:gd name="connsiteX6" fmla="*/ 1564603 w 1564603"/>
                <a:gd name="connsiteY6" fmla="*/ 326570 h 391886"/>
                <a:gd name="connsiteX7" fmla="*/ 1499287 w 1564603"/>
                <a:gd name="connsiteY7" fmla="*/ 391886 h 391886"/>
                <a:gd name="connsiteX8" fmla="*/ 1049976 w 1564603"/>
                <a:gd name="connsiteY8" fmla="*/ 391886 h 391886"/>
                <a:gd name="connsiteX9" fmla="*/ 600665 w 1564603"/>
                <a:gd name="connsiteY9" fmla="*/ 391886 h 391886"/>
                <a:gd name="connsiteX10" fmla="*/ 65316 w 1564603"/>
                <a:gd name="connsiteY10" fmla="*/ 391886 h 391886"/>
                <a:gd name="connsiteX11" fmla="*/ 0 w 1564603"/>
                <a:gd name="connsiteY11" fmla="*/ 326570 h 391886"/>
                <a:gd name="connsiteX12" fmla="*/ 0 w 1564603"/>
                <a:gd name="connsiteY12" fmla="*/ 6531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4603" h="391886" extrusionOk="0">
                  <a:moveTo>
                    <a:pt x="0" y="65316"/>
                  </a:moveTo>
                  <a:cubicBezTo>
                    <a:pt x="-4044" y="36469"/>
                    <a:pt x="26155" y="-2821"/>
                    <a:pt x="65316" y="0"/>
                  </a:cubicBezTo>
                  <a:cubicBezTo>
                    <a:pt x="239002" y="-47881"/>
                    <a:pt x="351166" y="36769"/>
                    <a:pt x="500287" y="0"/>
                  </a:cubicBezTo>
                  <a:cubicBezTo>
                    <a:pt x="649408" y="-36769"/>
                    <a:pt x="861425" y="46454"/>
                    <a:pt x="992617" y="0"/>
                  </a:cubicBezTo>
                  <a:cubicBezTo>
                    <a:pt x="1123809" y="-46454"/>
                    <a:pt x="1277585" y="36826"/>
                    <a:pt x="1499287" y="0"/>
                  </a:cubicBezTo>
                  <a:cubicBezTo>
                    <a:pt x="1535994" y="-2552"/>
                    <a:pt x="1567015" y="38391"/>
                    <a:pt x="1564603" y="65316"/>
                  </a:cubicBezTo>
                  <a:cubicBezTo>
                    <a:pt x="1569017" y="127712"/>
                    <a:pt x="1562694" y="261783"/>
                    <a:pt x="1564603" y="326570"/>
                  </a:cubicBezTo>
                  <a:cubicBezTo>
                    <a:pt x="1559100" y="361438"/>
                    <a:pt x="1531443" y="398352"/>
                    <a:pt x="1499287" y="391886"/>
                  </a:cubicBezTo>
                  <a:cubicBezTo>
                    <a:pt x="1305253" y="394292"/>
                    <a:pt x="1237679" y="353068"/>
                    <a:pt x="1049976" y="391886"/>
                  </a:cubicBezTo>
                  <a:cubicBezTo>
                    <a:pt x="862273" y="430704"/>
                    <a:pt x="725052" y="373438"/>
                    <a:pt x="600665" y="391886"/>
                  </a:cubicBezTo>
                  <a:cubicBezTo>
                    <a:pt x="476278" y="410334"/>
                    <a:pt x="196460" y="356190"/>
                    <a:pt x="65316" y="391886"/>
                  </a:cubicBezTo>
                  <a:cubicBezTo>
                    <a:pt x="22696" y="386110"/>
                    <a:pt x="1509" y="362261"/>
                    <a:pt x="0" y="326570"/>
                  </a:cubicBezTo>
                  <a:cubicBezTo>
                    <a:pt x="-21026" y="206253"/>
                    <a:pt x="24760" y="142384"/>
                    <a:pt x="0" y="65316"/>
                  </a:cubicBezTo>
                  <a:close/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67631571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FF70FF20-E9AC-4991-967C-2165426EEE14}"/>
                </a:ext>
              </a:extLst>
            </p:cNvPr>
            <p:cNvCxnSpPr>
              <a:cxnSpLocks/>
              <a:stCxn id="6" idx="3"/>
              <a:endCxn id="4" idx="2"/>
            </p:cNvCxnSpPr>
            <p:nvPr/>
          </p:nvCxnSpPr>
          <p:spPr>
            <a:xfrm flipV="1">
              <a:off x="8656320" y="4079184"/>
              <a:ext cx="1999598" cy="305581"/>
            </a:xfrm>
            <a:prstGeom prst="curvedConnector2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8167E0DD-487B-4CAC-886B-F0A3676464E8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16200000" flipV="1">
              <a:off x="10309627" y="4420145"/>
              <a:ext cx="1040438" cy="35851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707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确定一个变量，即可得到其它三个变量</a:t>
            </a:r>
          </a:p>
        </p:txBody>
      </p:sp>
      <p:grpSp>
        <p:nvGrpSpPr>
          <p:cNvPr id="43" name="Group 4">
            <a:extLst>
              <a:ext uri="{FF2B5EF4-FFF2-40B4-BE49-F238E27FC236}">
                <a16:creationId xmlns:a16="http://schemas.microsoft.com/office/drawing/2014/main" id="{A879FB2C-AD97-40B3-BE3E-773D0E4E30AB}"/>
              </a:ext>
            </a:extLst>
          </p:cNvPr>
          <p:cNvGrpSpPr>
            <a:grpSpLocks/>
          </p:cNvGrpSpPr>
          <p:nvPr/>
        </p:nvGrpSpPr>
        <p:grpSpPr bwMode="auto">
          <a:xfrm>
            <a:off x="45284" y="360717"/>
            <a:ext cx="3537093" cy="1152537"/>
            <a:chOff x="-593" y="1498"/>
            <a:chExt cx="3115" cy="1015"/>
          </a:xfrm>
        </p:grpSpPr>
        <p:graphicFrame>
          <p:nvGraphicFramePr>
            <p:cNvPr id="44" name="Object 6">
              <a:extLst>
                <a:ext uri="{FF2B5EF4-FFF2-40B4-BE49-F238E27FC236}">
                  <a16:creationId xmlns:a16="http://schemas.microsoft.com/office/drawing/2014/main" id="{9986A396-38F6-4A23-B530-F09E87A032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6641711"/>
                </p:ext>
              </p:extLst>
            </p:nvPr>
          </p:nvGraphicFramePr>
          <p:xfrm>
            <a:off x="122" y="1533"/>
            <a:ext cx="2400" cy="9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831" name="Equation" r:id="rId3" imgW="1523880" imgH="622080" progId="Equation.DSMT4">
                    <p:embed/>
                  </p:oleObj>
                </mc:Choice>
                <mc:Fallback>
                  <p:oleObj name="Equation" r:id="rId3" imgW="1523880" imgH="622080" progId="Equation.DSMT4">
                    <p:embed/>
                    <p:pic>
                      <p:nvPicPr>
                        <p:cNvPr id="3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" y="1533"/>
                          <a:ext cx="2400" cy="98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66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Text Box 5">
              <a:extLst>
                <a:ext uri="{FF2B5EF4-FFF2-40B4-BE49-F238E27FC236}">
                  <a16:creationId xmlns:a16="http://schemas.microsoft.com/office/drawing/2014/main" id="{D22360AB-A1D7-4B1E-8D73-0D6EDC0515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93" y="1498"/>
              <a:ext cx="430" cy="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zh-CN" altLang="en-US" sz="18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itchFamily="18" charset="2"/>
                </a:rPr>
                <a:t>有：</a:t>
              </a:r>
            </a:p>
          </p:txBody>
        </p:sp>
      </p:grpSp>
      <p:graphicFrame>
        <p:nvGraphicFramePr>
          <p:cNvPr id="46" name="Object 7">
            <a:extLst>
              <a:ext uri="{FF2B5EF4-FFF2-40B4-BE49-F238E27FC236}">
                <a16:creationId xmlns:a16="http://schemas.microsoft.com/office/drawing/2014/main" id="{D9F19239-7061-49D3-9686-1E24E945F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927667"/>
              </p:ext>
            </p:extLst>
          </p:nvPr>
        </p:nvGraphicFramePr>
        <p:xfrm>
          <a:off x="3997730" y="383564"/>
          <a:ext cx="3520023" cy="1134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32" name="Equation" r:id="rId5" imgW="1968480" imgH="634680" progId="Equation.DSMT4">
                  <p:embed/>
                </p:oleObj>
              </mc:Choice>
              <mc:Fallback>
                <p:oleObj name="Equation" r:id="rId5" imgW="1968480" imgH="634680" progId="Equation.DSMT4">
                  <p:embed/>
                  <p:pic>
                    <p:nvPicPr>
                      <p:cNvPr id="3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730" y="383564"/>
                        <a:ext cx="3520023" cy="113493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8">
            <a:extLst>
              <a:ext uri="{FF2B5EF4-FFF2-40B4-BE49-F238E27FC236}">
                <a16:creationId xmlns:a16="http://schemas.microsoft.com/office/drawing/2014/main" id="{A8AF186A-602E-4027-AD25-32C727C8F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972969"/>
              </p:ext>
            </p:extLst>
          </p:nvPr>
        </p:nvGraphicFramePr>
        <p:xfrm>
          <a:off x="8329247" y="394633"/>
          <a:ext cx="2520280" cy="86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33" name="Equation" r:id="rId7" imgW="1409400" imgH="482400" progId="Equation.DSMT4">
                  <p:embed/>
                </p:oleObj>
              </mc:Choice>
              <mc:Fallback>
                <p:oleObj name="Equation" r:id="rId7" imgW="1409400" imgH="482400" progId="Equation.DSMT4">
                  <p:embed/>
                  <p:pic>
                    <p:nvPicPr>
                      <p:cNvPr id="3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9247" y="394633"/>
                        <a:ext cx="2520280" cy="8626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3">
            <a:extLst>
              <a:ext uri="{FF2B5EF4-FFF2-40B4-BE49-F238E27FC236}">
                <a16:creationId xmlns:a16="http://schemas.microsoft.com/office/drawing/2014/main" id="{D4B07170-1276-4C20-86E5-F32313DC8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262636"/>
              </p:ext>
            </p:extLst>
          </p:nvPr>
        </p:nvGraphicFramePr>
        <p:xfrm>
          <a:off x="857169" y="2040524"/>
          <a:ext cx="3096344" cy="857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34" name="Equation" r:id="rId9" imgW="1650960" imgH="457200" progId="Equation.DSMT4">
                  <p:embed/>
                </p:oleObj>
              </mc:Choice>
              <mc:Fallback>
                <p:oleObj name="Equation" r:id="rId9" imgW="1650960" imgH="457200" progId="Equation.DSMT4">
                  <p:embed/>
                  <p:pic>
                    <p:nvPicPr>
                      <p:cNvPr id="3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169" y="2040524"/>
                        <a:ext cx="3096344" cy="85747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9">
            <a:extLst>
              <a:ext uri="{FF2B5EF4-FFF2-40B4-BE49-F238E27FC236}">
                <a16:creationId xmlns:a16="http://schemas.microsoft.com/office/drawing/2014/main" id="{9DD83677-1C16-4851-BCE0-02CAD750C4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365644"/>
              </p:ext>
            </p:extLst>
          </p:nvPr>
        </p:nvGraphicFramePr>
        <p:xfrm>
          <a:off x="8440858" y="5315879"/>
          <a:ext cx="3435380" cy="1042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35" name="Equation" r:id="rId11" imgW="1422360" imgH="431640" progId="Equation.DSMT4">
                  <p:embed/>
                </p:oleObj>
              </mc:Choice>
              <mc:Fallback>
                <p:oleObj name="Equation" r:id="rId11" imgW="1422360" imgH="431640" progId="Equation.DSMT4">
                  <p:embed/>
                  <p:pic>
                    <p:nvPicPr>
                      <p:cNvPr id="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0858" y="5315879"/>
                        <a:ext cx="3435380" cy="104288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组合 49">
            <a:extLst>
              <a:ext uri="{FF2B5EF4-FFF2-40B4-BE49-F238E27FC236}">
                <a16:creationId xmlns:a16="http://schemas.microsoft.com/office/drawing/2014/main" id="{25BAEFAC-8DC4-4C5B-93AF-1BF6544E3E7B}"/>
              </a:ext>
            </a:extLst>
          </p:cNvPr>
          <p:cNvGrpSpPr/>
          <p:nvPr/>
        </p:nvGrpSpPr>
        <p:grpSpPr>
          <a:xfrm>
            <a:off x="3997730" y="1629733"/>
            <a:ext cx="4773536" cy="1264522"/>
            <a:chOff x="2904384" y="2345133"/>
            <a:chExt cx="4773536" cy="1264522"/>
          </a:xfrm>
        </p:grpSpPr>
        <p:graphicFrame>
          <p:nvGraphicFramePr>
            <p:cNvPr id="51" name="Object 9">
              <a:extLst>
                <a:ext uri="{FF2B5EF4-FFF2-40B4-BE49-F238E27FC236}">
                  <a16:creationId xmlns:a16="http://schemas.microsoft.com/office/drawing/2014/main" id="{122FF710-C30F-4670-87DF-AA9F4C11D9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3603138"/>
                </p:ext>
              </p:extLst>
            </p:nvPr>
          </p:nvGraphicFramePr>
          <p:xfrm>
            <a:off x="3131840" y="2746375"/>
            <a:ext cx="4546080" cy="863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836" name="Equation" r:id="rId13" imgW="2273040" imgH="431640" progId="Equation.DSMT4">
                    <p:embed/>
                  </p:oleObj>
                </mc:Choice>
                <mc:Fallback>
                  <p:oleObj name="Equation" r:id="rId13" imgW="2273040" imgH="431640" progId="Equation.DSMT4">
                    <p:embed/>
                    <p:pic>
                      <p:nvPicPr>
                        <p:cNvPr id="3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1840" y="2746375"/>
                          <a:ext cx="4546080" cy="86328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66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Text Box 2">
              <a:extLst>
                <a:ext uri="{FF2B5EF4-FFF2-40B4-BE49-F238E27FC236}">
                  <a16:creationId xmlns:a16="http://schemas.microsoft.com/office/drawing/2014/main" id="{B3B3F982-CF57-4EDE-BF2E-A038E28EC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4384" y="2345133"/>
              <a:ext cx="374441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10000"/>
                </a:spcBef>
                <a:defRPr kumimoji="1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1600"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康普顿移动（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Compton shift formula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855EF309-6D62-4C41-8AE4-ABEE72F2A5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576854"/>
              </p:ext>
            </p:extLst>
          </p:nvPr>
        </p:nvGraphicFramePr>
        <p:xfrm>
          <a:off x="-464456" y="2442666"/>
          <a:ext cx="10436815" cy="798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37" name="Graph" r:id="rId15" imgW="3920760" imgH="3000960" progId="Origin50.Graph">
                  <p:embed/>
                </p:oleObj>
              </mc:Choice>
              <mc:Fallback>
                <p:oleObj name="Graph" r:id="rId15" imgW="3920760" imgH="3000960" progId="Origin50.Graph">
                  <p:embed/>
                  <p:pic>
                    <p:nvPicPr>
                      <p:cNvPr id="73" name="对象 7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-464456" y="2442666"/>
                        <a:ext cx="10436815" cy="7986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0CB5912C-1627-4C5D-ACFB-EF72BE253204}"/>
              </a:ext>
            </a:extLst>
          </p:cNvPr>
          <p:cNvGrpSpPr/>
          <p:nvPr/>
        </p:nvGrpSpPr>
        <p:grpSpPr>
          <a:xfrm>
            <a:off x="7022592" y="1846308"/>
            <a:ext cx="4920096" cy="994960"/>
            <a:chOff x="7022592" y="1846308"/>
            <a:chExt cx="4920096" cy="994960"/>
          </a:xfrm>
        </p:grpSpPr>
        <p:sp>
          <p:nvSpPr>
            <p:cNvPr id="57" name="TextBox 1">
              <a:extLst>
                <a:ext uri="{FF2B5EF4-FFF2-40B4-BE49-F238E27FC236}">
                  <a16:creationId xmlns:a16="http://schemas.microsoft.com/office/drawing/2014/main" id="{7CAF20E0-971E-43FB-83B5-0FCC59752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74200" y="1846308"/>
              <a:ext cx="2768488" cy="803309"/>
            </a:xfrm>
            <a:custGeom>
              <a:avLst/>
              <a:gdLst>
                <a:gd name="connsiteX0" fmla="*/ 0 w 2768488"/>
                <a:gd name="connsiteY0" fmla="*/ 0 h 803309"/>
                <a:gd name="connsiteX1" fmla="*/ 609067 w 2768488"/>
                <a:gd name="connsiteY1" fmla="*/ 0 h 803309"/>
                <a:gd name="connsiteX2" fmla="*/ 1107395 w 2768488"/>
                <a:gd name="connsiteY2" fmla="*/ 0 h 803309"/>
                <a:gd name="connsiteX3" fmla="*/ 1688778 w 2768488"/>
                <a:gd name="connsiteY3" fmla="*/ 0 h 803309"/>
                <a:gd name="connsiteX4" fmla="*/ 2768488 w 2768488"/>
                <a:gd name="connsiteY4" fmla="*/ 0 h 803309"/>
                <a:gd name="connsiteX5" fmla="*/ 2768488 w 2768488"/>
                <a:gd name="connsiteY5" fmla="*/ 393621 h 803309"/>
                <a:gd name="connsiteX6" fmla="*/ 2768488 w 2768488"/>
                <a:gd name="connsiteY6" fmla="*/ 803309 h 803309"/>
                <a:gd name="connsiteX7" fmla="*/ 2270160 w 2768488"/>
                <a:gd name="connsiteY7" fmla="*/ 803309 h 803309"/>
                <a:gd name="connsiteX8" fmla="*/ 1744147 w 2768488"/>
                <a:gd name="connsiteY8" fmla="*/ 803309 h 803309"/>
                <a:gd name="connsiteX9" fmla="*/ 1162765 w 2768488"/>
                <a:gd name="connsiteY9" fmla="*/ 803309 h 803309"/>
                <a:gd name="connsiteX10" fmla="*/ 636752 w 2768488"/>
                <a:gd name="connsiteY10" fmla="*/ 803309 h 803309"/>
                <a:gd name="connsiteX11" fmla="*/ 0 w 2768488"/>
                <a:gd name="connsiteY11" fmla="*/ 803309 h 803309"/>
                <a:gd name="connsiteX12" fmla="*/ 0 w 2768488"/>
                <a:gd name="connsiteY12" fmla="*/ 425754 h 803309"/>
                <a:gd name="connsiteX13" fmla="*/ 0 w 2768488"/>
                <a:gd name="connsiteY13" fmla="*/ 0 h 80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8488" h="803309" extrusionOk="0">
                  <a:moveTo>
                    <a:pt x="0" y="0"/>
                  </a:moveTo>
                  <a:cubicBezTo>
                    <a:pt x="158803" y="-55543"/>
                    <a:pt x="381725" y="4276"/>
                    <a:pt x="609067" y="0"/>
                  </a:cubicBezTo>
                  <a:cubicBezTo>
                    <a:pt x="836409" y="-4276"/>
                    <a:pt x="911753" y="5439"/>
                    <a:pt x="1107395" y="0"/>
                  </a:cubicBezTo>
                  <a:cubicBezTo>
                    <a:pt x="1303037" y="-5439"/>
                    <a:pt x="1470831" y="52403"/>
                    <a:pt x="1688778" y="0"/>
                  </a:cubicBezTo>
                  <a:cubicBezTo>
                    <a:pt x="1906725" y="-52403"/>
                    <a:pt x="2381207" y="92625"/>
                    <a:pt x="2768488" y="0"/>
                  </a:cubicBezTo>
                  <a:cubicBezTo>
                    <a:pt x="2789175" y="140961"/>
                    <a:pt x="2733704" y="226069"/>
                    <a:pt x="2768488" y="393621"/>
                  </a:cubicBezTo>
                  <a:cubicBezTo>
                    <a:pt x="2803272" y="561173"/>
                    <a:pt x="2746109" y="610767"/>
                    <a:pt x="2768488" y="803309"/>
                  </a:cubicBezTo>
                  <a:cubicBezTo>
                    <a:pt x="2595239" y="821403"/>
                    <a:pt x="2447287" y="783192"/>
                    <a:pt x="2270160" y="803309"/>
                  </a:cubicBezTo>
                  <a:cubicBezTo>
                    <a:pt x="2093033" y="823426"/>
                    <a:pt x="1969725" y="758616"/>
                    <a:pt x="1744147" y="803309"/>
                  </a:cubicBezTo>
                  <a:cubicBezTo>
                    <a:pt x="1518569" y="848002"/>
                    <a:pt x="1281071" y="760226"/>
                    <a:pt x="1162765" y="803309"/>
                  </a:cubicBezTo>
                  <a:cubicBezTo>
                    <a:pt x="1044459" y="846392"/>
                    <a:pt x="875571" y="760294"/>
                    <a:pt x="636752" y="803309"/>
                  </a:cubicBezTo>
                  <a:cubicBezTo>
                    <a:pt x="397933" y="846324"/>
                    <a:pt x="167483" y="738265"/>
                    <a:pt x="0" y="803309"/>
                  </a:cubicBezTo>
                  <a:cubicBezTo>
                    <a:pt x="-31791" y="697067"/>
                    <a:pt x="16851" y="546967"/>
                    <a:pt x="0" y="425754"/>
                  </a:cubicBezTo>
                  <a:cubicBezTo>
                    <a:pt x="-16851" y="304542"/>
                    <a:pt x="22989" y="171893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rgbClr val="0066FF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77133481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Wavelength Compton shift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663F0A1-592E-4BCC-8849-3073E4903F5F}"/>
                </a:ext>
              </a:extLst>
            </p:cNvPr>
            <p:cNvSpPr/>
            <p:nvPr/>
          </p:nvSpPr>
          <p:spPr>
            <a:xfrm>
              <a:off x="7022592" y="2037959"/>
              <a:ext cx="1748674" cy="803309"/>
            </a:xfrm>
            <a:custGeom>
              <a:avLst/>
              <a:gdLst>
                <a:gd name="connsiteX0" fmla="*/ 0 w 1748674"/>
                <a:gd name="connsiteY0" fmla="*/ 133888 h 803309"/>
                <a:gd name="connsiteX1" fmla="*/ 133888 w 1748674"/>
                <a:gd name="connsiteY1" fmla="*/ 0 h 803309"/>
                <a:gd name="connsiteX2" fmla="*/ 612712 w 1748674"/>
                <a:gd name="connsiteY2" fmla="*/ 0 h 803309"/>
                <a:gd name="connsiteX3" fmla="*/ 1061917 w 1748674"/>
                <a:gd name="connsiteY3" fmla="*/ 0 h 803309"/>
                <a:gd name="connsiteX4" fmla="*/ 1614786 w 1748674"/>
                <a:gd name="connsiteY4" fmla="*/ 0 h 803309"/>
                <a:gd name="connsiteX5" fmla="*/ 1748674 w 1748674"/>
                <a:gd name="connsiteY5" fmla="*/ 133888 h 803309"/>
                <a:gd name="connsiteX6" fmla="*/ 1748674 w 1748674"/>
                <a:gd name="connsiteY6" fmla="*/ 669421 h 803309"/>
                <a:gd name="connsiteX7" fmla="*/ 1614786 w 1748674"/>
                <a:gd name="connsiteY7" fmla="*/ 803309 h 803309"/>
                <a:gd name="connsiteX8" fmla="*/ 1121153 w 1748674"/>
                <a:gd name="connsiteY8" fmla="*/ 803309 h 803309"/>
                <a:gd name="connsiteX9" fmla="*/ 642330 w 1748674"/>
                <a:gd name="connsiteY9" fmla="*/ 803309 h 803309"/>
                <a:gd name="connsiteX10" fmla="*/ 133888 w 1748674"/>
                <a:gd name="connsiteY10" fmla="*/ 803309 h 803309"/>
                <a:gd name="connsiteX11" fmla="*/ 0 w 1748674"/>
                <a:gd name="connsiteY11" fmla="*/ 669421 h 803309"/>
                <a:gd name="connsiteX12" fmla="*/ 0 w 1748674"/>
                <a:gd name="connsiteY12" fmla="*/ 133888 h 80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8674" h="803309" extrusionOk="0">
                  <a:moveTo>
                    <a:pt x="0" y="133888"/>
                  </a:moveTo>
                  <a:cubicBezTo>
                    <a:pt x="8810" y="65160"/>
                    <a:pt x="64620" y="-8810"/>
                    <a:pt x="133888" y="0"/>
                  </a:cubicBezTo>
                  <a:cubicBezTo>
                    <a:pt x="264481" y="-6985"/>
                    <a:pt x="424271" y="44080"/>
                    <a:pt x="612712" y="0"/>
                  </a:cubicBezTo>
                  <a:cubicBezTo>
                    <a:pt x="801153" y="-44080"/>
                    <a:pt x="943372" y="51536"/>
                    <a:pt x="1061917" y="0"/>
                  </a:cubicBezTo>
                  <a:cubicBezTo>
                    <a:pt x="1180463" y="-51536"/>
                    <a:pt x="1415062" y="6531"/>
                    <a:pt x="1614786" y="0"/>
                  </a:cubicBezTo>
                  <a:cubicBezTo>
                    <a:pt x="1698616" y="-6903"/>
                    <a:pt x="1741962" y="63887"/>
                    <a:pt x="1748674" y="133888"/>
                  </a:cubicBezTo>
                  <a:cubicBezTo>
                    <a:pt x="1764402" y="377722"/>
                    <a:pt x="1694810" y="451366"/>
                    <a:pt x="1748674" y="669421"/>
                  </a:cubicBezTo>
                  <a:cubicBezTo>
                    <a:pt x="1754781" y="746350"/>
                    <a:pt x="1682191" y="808196"/>
                    <a:pt x="1614786" y="803309"/>
                  </a:cubicBezTo>
                  <a:cubicBezTo>
                    <a:pt x="1406916" y="850325"/>
                    <a:pt x="1282499" y="796284"/>
                    <a:pt x="1121153" y="803309"/>
                  </a:cubicBezTo>
                  <a:cubicBezTo>
                    <a:pt x="959807" y="810334"/>
                    <a:pt x="867355" y="746645"/>
                    <a:pt x="642330" y="803309"/>
                  </a:cubicBezTo>
                  <a:cubicBezTo>
                    <a:pt x="417305" y="859973"/>
                    <a:pt x="313794" y="770826"/>
                    <a:pt x="133888" y="803309"/>
                  </a:cubicBezTo>
                  <a:cubicBezTo>
                    <a:pt x="59540" y="799481"/>
                    <a:pt x="-6989" y="724875"/>
                    <a:pt x="0" y="669421"/>
                  </a:cubicBezTo>
                  <a:cubicBezTo>
                    <a:pt x="-51433" y="551036"/>
                    <a:pt x="39514" y="386042"/>
                    <a:pt x="0" y="133888"/>
                  </a:cubicBezTo>
                  <a:close/>
                </a:path>
              </a:pathLst>
            </a:custGeom>
            <a:noFill/>
            <a:ln w="19050">
              <a:solidFill>
                <a:srgbClr val="0066FF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816218665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连接符: 曲线 6">
              <a:extLst>
                <a:ext uri="{FF2B5EF4-FFF2-40B4-BE49-F238E27FC236}">
                  <a16:creationId xmlns:a16="http://schemas.microsoft.com/office/drawing/2014/main" id="{55FDC75E-E233-487D-8F4E-FE0DC321392B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8771266" y="2247963"/>
              <a:ext cx="402934" cy="191651"/>
            </a:xfrm>
            <a:custGeom>
              <a:avLst/>
              <a:gdLst>
                <a:gd name="connsiteX0" fmla="*/ 0 w 402934"/>
                <a:gd name="connsiteY0" fmla="*/ 0 h 191651"/>
                <a:gd name="connsiteX1" fmla="*/ 201467 w 402934"/>
                <a:gd name="connsiteY1" fmla="*/ 95826 h 191651"/>
                <a:gd name="connsiteX2" fmla="*/ 402934 w 402934"/>
                <a:gd name="connsiteY2" fmla="*/ 191651 h 1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934" h="191651" fill="none" extrusionOk="0">
                  <a:moveTo>
                    <a:pt x="0" y="0"/>
                  </a:moveTo>
                  <a:cubicBezTo>
                    <a:pt x="106893" y="-5362"/>
                    <a:pt x="201532" y="52889"/>
                    <a:pt x="201467" y="95826"/>
                  </a:cubicBezTo>
                  <a:cubicBezTo>
                    <a:pt x="190859" y="144940"/>
                    <a:pt x="300416" y="186663"/>
                    <a:pt x="402934" y="191651"/>
                  </a:cubicBezTo>
                </a:path>
              </a:pathLst>
            </a:custGeom>
            <a:noFill/>
            <a:ln w="19050">
              <a:solidFill>
                <a:srgbClr val="0066FF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819583497">
                    <a:prstGeom prst="curvedConnector3">
                      <a:avLst>
                        <a:gd name="adj1" fmla="val 50000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7BB144-5F65-40A2-9ECC-BFE084F2B0A1}"/>
              </a:ext>
            </a:extLst>
          </p:cNvPr>
          <p:cNvGrpSpPr/>
          <p:nvPr/>
        </p:nvGrpSpPr>
        <p:grpSpPr>
          <a:xfrm>
            <a:off x="7022592" y="2037959"/>
            <a:ext cx="4718629" cy="2352156"/>
            <a:chOff x="7022592" y="2037959"/>
            <a:chExt cx="4718629" cy="2352156"/>
          </a:xfrm>
        </p:grpSpPr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C8251026-F1F9-4109-A8D1-94FCF6C6A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2733" y="3189786"/>
              <a:ext cx="2768488" cy="1200329"/>
            </a:xfrm>
            <a:custGeom>
              <a:avLst/>
              <a:gdLst>
                <a:gd name="connsiteX0" fmla="*/ 0 w 2768488"/>
                <a:gd name="connsiteY0" fmla="*/ 0 h 1200329"/>
                <a:gd name="connsiteX1" fmla="*/ 581382 w 2768488"/>
                <a:gd name="connsiteY1" fmla="*/ 0 h 1200329"/>
                <a:gd name="connsiteX2" fmla="*/ 1190450 w 2768488"/>
                <a:gd name="connsiteY2" fmla="*/ 0 h 1200329"/>
                <a:gd name="connsiteX3" fmla="*/ 1688778 w 2768488"/>
                <a:gd name="connsiteY3" fmla="*/ 0 h 1200329"/>
                <a:gd name="connsiteX4" fmla="*/ 2214790 w 2768488"/>
                <a:gd name="connsiteY4" fmla="*/ 0 h 1200329"/>
                <a:gd name="connsiteX5" fmla="*/ 2768488 w 2768488"/>
                <a:gd name="connsiteY5" fmla="*/ 0 h 1200329"/>
                <a:gd name="connsiteX6" fmla="*/ 2768488 w 2768488"/>
                <a:gd name="connsiteY6" fmla="*/ 388106 h 1200329"/>
                <a:gd name="connsiteX7" fmla="*/ 2768488 w 2768488"/>
                <a:gd name="connsiteY7" fmla="*/ 764209 h 1200329"/>
                <a:gd name="connsiteX8" fmla="*/ 2768488 w 2768488"/>
                <a:gd name="connsiteY8" fmla="*/ 1200329 h 1200329"/>
                <a:gd name="connsiteX9" fmla="*/ 2159421 w 2768488"/>
                <a:gd name="connsiteY9" fmla="*/ 1200329 h 1200329"/>
                <a:gd name="connsiteX10" fmla="*/ 1578038 w 2768488"/>
                <a:gd name="connsiteY10" fmla="*/ 1200329 h 1200329"/>
                <a:gd name="connsiteX11" fmla="*/ 1107395 w 2768488"/>
                <a:gd name="connsiteY11" fmla="*/ 1200329 h 1200329"/>
                <a:gd name="connsiteX12" fmla="*/ 526013 w 2768488"/>
                <a:gd name="connsiteY12" fmla="*/ 1200329 h 1200329"/>
                <a:gd name="connsiteX13" fmla="*/ 0 w 2768488"/>
                <a:gd name="connsiteY13" fmla="*/ 1200329 h 1200329"/>
                <a:gd name="connsiteX14" fmla="*/ 0 w 2768488"/>
                <a:gd name="connsiteY14" fmla="*/ 824226 h 1200329"/>
                <a:gd name="connsiteX15" fmla="*/ 0 w 2768488"/>
                <a:gd name="connsiteY15" fmla="*/ 448123 h 1200329"/>
                <a:gd name="connsiteX16" fmla="*/ 0 w 2768488"/>
                <a:gd name="connsiteY16" fmla="*/ 0 h 12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8488" h="1200329" fill="none" extrusionOk="0">
                  <a:moveTo>
                    <a:pt x="0" y="0"/>
                  </a:moveTo>
                  <a:cubicBezTo>
                    <a:pt x="276127" y="-41662"/>
                    <a:pt x="362716" y="26643"/>
                    <a:pt x="581382" y="0"/>
                  </a:cubicBezTo>
                  <a:cubicBezTo>
                    <a:pt x="800048" y="-26643"/>
                    <a:pt x="999878" y="13519"/>
                    <a:pt x="1190450" y="0"/>
                  </a:cubicBezTo>
                  <a:cubicBezTo>
                    <a:pt x="1381022" y="-13519"/>
                    <a:pt x="1543960" y="3520"/>
                    <a:pt x="1688778" y="0"/>
                  </a:cubicBezTo>
                  <a:cubicBezTo>
                    <a:pt x="1833596" y="-3520"/>
                    <a:pt x="1987380" y="22124"/>
                    <a:pt x="2214790" y="0"/>
                  </a:cubicBezTo>
                  <a:cubicBezTo>
                    <a:pt x="2442200" y="-22124"/>
                    <a:pt x="2657568" y="4281"/>
                    <a:pt x="2768488" y="0"/>
                  </a:cubicBezTo>
                  <a:cubicBezTo>
                    <a:pt x="2772480" y="191174"/>
                    <a:pt x="2724856" y="248881"/>
                    <a:pt x="2768488" y="388106"/>
                  </a:cubicBezTo>
                  <a:cubicBezTo>
                    <a:pt x="2812120" y="527331"/>
                    <a:pt x="2748432" y="633795"/>
                    <a:pt x="2768488" y="764209"/>
                  </a:cubicBezTo>
                  <a:cubicBezTo>
                    <a:pt x="2788544" y="894623"/>
                    <a:pt x="2721643" y="1016754"/>
                    <a:pt x="2768488" y="1200329"/>
                  </a:cubicBezTo>
                  <a:cubicBezTo>
                    <a:pt x="2464011" y="1244569"/>
                    <a:pt x="2449039" y="1196281"/>
                    <a:pt x="2159421" y="1200329"/>
                  </a:cubicBezTo>
                  <a:cubicBezTo>
                    <a:pt x="1869803" y="1204377"/>
                    <a:pt x="1784856" y="1167792"/>
                    <a:pt x="1578038" y="1200329"/>
                  </a:cubicBezTo>
                  <a:cubicBezTo>
                    <a:pt x="1371220" y="1232866"/>
                    <a:pt x="1329430" y="1159072"/>
                    <a:pt x="1107395" y="1200329"/>
                  </a:cubicBezTo>
                  <a:cubicBezTo>
                    <a:pt x="885360" y="1241586"/>
                    <a:pt x="643997" y="1169735"/>
                    <a:pt x="526013" y="1200329"/>
                  </a:cubicBezTo>
                  <a:cubicBezTo>
                    <a:pt x="408029" y="1230923"/>
                    <a:pt x="192416" y="1145230"/>
                    <a:pt x="0" y="1200329"/>
                  </a:cubicBezTo>
                  <a:cubicBezTo>
                    <a:pt x="-20630" y="1043843"/>
                    <a:pt x="24584" y="937415"/>
                    <a:pt x="0" y="824226"/>
                  </a:cubicBezTo>
                  <a:cubicBezTo>
                    <a:pt x="-24584" y="711037"/>
                    <a:pt x="25854" y="543205"/>
                    <a:pt x="0" y="448123"/>
                  </a:cubicBezTo>
                  <a:cubicBezTo>
                    <a:pt x="-25854" y="353041"/>
                    <a:pt x="7656" y="159265"/>
                    <a:pt x="0" y="0"/>
                  </a:cubicBezTo>
                  <a:close/>
                </a:path>
                <a:path w="2768488" h="1200329" stroke="0" extrusionOk="0">
                  <a:moveTo>
                    <a:pt x="0" y="0"/>
                  </a:moveTo>
                  <a:cubicBezTo>
                    <a:pt x="139728" y="-32717"/>
                    <a:pt x="314553" y="54027"/>
                    <a:pt x="609067" y="0"/>
                  </a:cubicBezTo>
                  <a:cubicBezTo>
                    <a:pt x="903581" y="-54027"/>
                    <a:pt x="1020144" y="56089"/>
                    <a:pt x="1218135" y="0"/>
                  </a:cubicBezTo>
                  <a:cubicBezTo>
                    <a:pt x="1416126" y="-56089"/>
                    <a:pt x="1570302" y="6101"/>
                    <a:pt x="1688778" y="0"/>
                  </a:cubicBezTo>
                  <a:cubicBezTo>
                    <a:pt x="1807254" y="-6101"/>
                    <a:pt x="2023589" y="28346"/>
                    <a:pt x="2242475" y="0"/>
                  </a:cubicBezTo>
                  <a:cubicBezTo>
                    <a:pt x="2461361" y="-28346"/>
                    <a:pt x="2636349" y="23423"/>
                    <a:pt x="2768488" y="0"/>
                  </a:cubicBezTo>
                  <a:cubicBezTo>
                    <a:pt x="2795372" y="163895"/>
                    <a:pt x="2739719" y="223551"/>
                    <a:pt x="2768488" y="376103"/>
                  </a:cubicBezTo>
                  <a:cubicBezTo>
                    <a:pt x="2797257" y="528655"/>
                    <a:pt x="2761771" y="665291"/>
                    <a:pt x="2768488" y="764209"/>
                  </a:cubicBezTo>
                  <a:cubicBezTo>
                    <a:pt x="2775205" y="863127"/>
                    <a:pt x="2757604" y="1029429"/>
                    <a:pt x="2768488" y="1200329"/>
                  </a:cubicBezTo>
                  <a:cubicBezTo>
                    <a:pt x="2535777" y="1227930"/>
                    <a:pt x="2331049" y="1174391"/>
                    <a:pt x="2214790" y="1200329"/>
                  </a:cubicBezTo>
                  <a:cubicBezTo>
                    <a:pt x="2098531" y="1226267"/>
                    <a:pt x="1900030" y="1175332"/>
                    <a:pt x="1688778" y="1200329"/>
                  </a:cubicBezTo>
                  <a:cubicBezTo>
                    <a:pt x="1477526" y="1225326"/>
                    <a:pt x="1427973" y="1160862"/>
                    <a:pt x="1218135" y="1200329"/>
                  </a:cubicBezTo>
                  <a:cubicBezTo>
                    <a:pt x="1008297" y="1239796"/>
                    <a:pt x="927151" y="1199806"/>
                    <a:pt x="719807" y="1200329"/>
                  </a:cubicBezTo>
                  <a:cubicBezTo>
                    <a:pt x="512463" y="1200852"/>
                    <a:pt x="354635" y="1132170"/>
                    <a:pt x="0" y="1200329"/>
                  </a:cubicBezTo>
                  <a:cubicBezTo>
                    <a:pt x="-27545" y="1018380"/>
                    <a:pt x="22976" y="932042"/>
                    <a:pt x="0" y="800219"/>
                  </a:cubicBezTo>
                  <a:cubicBezTo>
                    <a:pt x="-22976" y="668396"/>
                    <a:pt x="16422" y="597485"/>
                    <a:pt x="0" y="400110"/>
                  </a:cubicBezTo>
                  <a:cubicBezTo>
                    <a:pt x="-16422" y="202735"/>
                    <a:pt x="10174" y="8222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00B050"/>
              </a:solidFill>
              <a:prstDash val="sysDot"/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181958349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latin typeface="Times New Roman" panose="02020603050405020304" pitchFamily="18" charset="0"/>
                  <a:ea typeface="华文仿宋" pitchFamily="2" charset="-122"/>
                  <a:cs typeface="Times New Roman" panose="02020603050405020304" pitchFamily="18" charset="0"/>
                </a:rPr>
                <a:t>Compton wavelength</a:t>
              </a:r>
              <a:r>
                <a:rPr lang="zh-CN" altLang="en-US" sz="2400" dirty="0">
                  <a:latin typeface="Times New Roman" panose="02020603050405020304" pitchFamily="18" charset="0"/>
                  <a:ea typeface="华文仿宋" pitchFamily="2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仿宋" pitchFamily="2" charset="-122"/>
                  <a:cs typeface="Times New Roman" panose="02020603050405020304" pitchFamily="18" charset="0"/>
                </a:rPr>
                <a:t>2427fm</a:t>
              </a:r>
              <a:endParaRPr lang="zh-CN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0839D482-8C7F-4117-BE47-5059B8E0C7DE}"/>
                </a:ext>
              </a:extLst>
            </p:cNvPr>
            <p:cNvSpPr/>
            <p:nvPr/>
          </p:nvSpPr>
          <p:spPr>
            <a:xfrm>
              <a:off x="7022592" y="2037959"/>
              <a:ext cx="495161" cy="888206"/>
            </a:xfrm>
            <a:custGeom>
              <a:avLst/>
              <a:gdLst>
                <a:gd name="connsiteX0" fmla="*/ 0 w 495161"/>
                <a:gd name="connsiteY0" fmla="*/ 82528 h 888206"/>
                <a:gd name="connsiteX1" fmla="*/ 82528 w 495161"/>
                <a:gd name="connsiteY1" fmla="*/ 0 h 888206"/>
                <a:gd name="connsiteX2" fmla="*/ 412633 w 495161"/>
                <a:gd name="connsiteY2" fmla="*/ 0 h 888206"/>
                <a:gd name="connsiteX3" fmla="*/ 495161 w 495161"/>
                <a:gd name="connsiteY3" fmla="*/ 82528 h 888206"/>
                <a:gd name="connsiteX4" fmla="*/ 495161 w 495161"/>
                <a:gd name="connsiteY4" fmla="*/ 451335 h 888206"/>
                <a:gd name="connsiteX5" fmla="*/ 495161 w 495161"/>
                <a:gd name="connsiteY5" fmla="*/ 805678 h 888206"/>
                <a:gd name="connsiteX6" fmla="*/ 412633 w 495161"/>
                <a:gd name="connsiteY6" fmla="*/ 888206 h 888206"/>
                <a:gd name="connsiteX7" fmla="*/ 82528 w 495161"/>
                <a:gd name="connsiteY7" fmla="*/ 888206 h 888206"/>
                <a:gd name="connsiteX8" fmla="*/ 0 w 495161"/>
                <a:gd name="connsiteY8" fmla="*/ 805678 h 888206"/>
                <a:gd name="connsiteX9" fmla="*/ 0 w 495161"/>
                <a:gd name="connsiteY9" fmla="*/ 444103 h 888206"/>
                <a:gd name="connsiteX10" fmla="*/ 0 w 495161"/>
                <a:gd name="connsiteY10" fmla="*/ 82528 h 88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5161" h="888206" extrusionOk="0">
                  <a:moveTo>
                    <a:pt x="0" y="82528"/>
                  </a:moveTo>
                  <a:cubicBezTo>
                    <a:pt x="3436" y="33958"/>
                    <a:pt x="37013" y="4914"/>
                    <a:pt x="82528" y="0"/>
                  </a:cubicBezTo>
                  <a:cubicBezTo>
                    <a:pt x="168607" y="-22336"/>
                    <a:pt x="248497" y="29726"/>
                    <a:pt x="412633" y="0"/>
                  </a:cubicBezTo>
                  <a:cubicBezTo>
                    <a:pt x="466750" y="-5947"/>
                    <a:pt x="492813" y="35782"/>
                    <a:pt x="495161" y="82528"/>
                  </a:cubicBezTo>
                  <a:cubicBezTo>
                    <a:pt x="496262" y="157411"/>
                    <a:pt x="453192" y="284699"/>
                    <a:pt x="495161" y="451335"/>
                  </a:cubicBezTo>
                  <a:cubicBezTo>
                    <a:pt x="537130" y="617971"/>
                    <a:pt x="478180" y="660083"/>
                    <a:pt x="495161" y="805678"/>
                  </a:cubicBezTo>
                  <a:cubicBezTo>
                    <a:pt x="486426" y="850309"/>
                    <a:pt x="468781" y="888703"/>
                    <a:pt x="412633" y="888206"/>
                  </a:cubicBezTo>
                  <a:cubicBezTo>
                    <a:pt x="341151" y="925073"/>
                    <a:pt x="167460" y="874484"/>
                    <a:pt x="82528" y="888206"/>
                  </a:cubicBezTo>
                  <a:cubicBezTo>
                    <a:pt x="40306" y="889464"/>
                    <a:pt x="4868" y="852607"/>
                    <a:pt x="0" y="805678"/>
                  </a:cubicBezTo>
                  <a:cubicBezTo>
                    <a:pt x="-32871" y="696712"/>
                    <a:pt x="11644" y="564309"/>
                    <a:pt x="0" y="444103"/>
                  </a:cubicBezTo>
                  <a:cubicBezTo>
                    <a:pt x="-11644" y="323897"/>
                    <a:pt x="10763" y="169144"/>
                    <a:pt x="0" y="82528"/>
                  </a:cubicBezTo>
                  <a:close/>
                </a:path>
              </a:pathLst>
            </a:custGeom>
            <a:noFill/>
            <a:ln w="57150">
              <a:solidFill>
                <a:srgbClr val="00B05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819583497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20931813-8AB9-4D76-B690-418C85CE6C65}"/>
                </a:ext>
              </a:extLst>
            </p:cNvPr>
            <p:cNvCxnSpPr>
              <a:cxnSpLocks/>
              <a:stCxn id="11" idx="2"/>
              <a:endCxn id="54" idx="1"/>
            </p:cNvCxnSpPr>
            <p:nvPr/>
          </p:nvCxnSpPr>
          <p:spPr>
            <a:xfrm rot="16200000" flipH="1">
              <a:off x="7689560" y="2506778"/>
              <a:ext cx="863786" cy="1702560"/>
            </a:xfrm>
            <a:custGeom>
              <a:avLst/>
              <a:gdLst>
                <a:gd name="connsiteX0" fmla="*/ 0 w 863786"/>
                <a:gd name="connsiteY0" fmla="*/ 0 h 1702560"/>
                <a:gd name="connsiteX1" fmla="*/ 863786 w 863786"/>
                <a:gd name="connsiteY1" fmla="*/ 1702560 h 170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3786" h="1702560" fill="none" extrusionOk="0">
                  <a:moveTo>
                    <a:pt x="0" y="0"/>
                  </a:moveTo>
                  <a:cubicBezTo>
                    <a:pt x="359393" y="8215"/>
                    <a:pt x="810756" y="703116"/>
                    <a:pt x="863786" y="1702560"/>
                  </a:cubicBezTo>
                </a:path>
                <a:path w="863786" h="1702560" fill="none" stroke="0" extrusionOk="0">
                  <a:moveTo>
                    <a:pt x="0" y="0"/>
                  </a:moveTo>
                  <a:cubicBezTo>
                    <a:pt x="518497" y="-75386"/>
                    <a:pt x="865889" y="1012641"/>
                    <a:pt x="863786" y="1702560"/>
                  </a:cubicBezTo>
                </a:path>
              </a:pathLst>
            </a:custGeom>
            <a:solidFill>
              <a:schemeClr val="bg1"/>
            </a:solidFill>
            <a:ln w="28575">
              <a:solidFill>
                <a:srgbClr val="00B050"/>
              </a:solidFill>
              <a:prstDash val="sysDot"/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1819583497">
                    <a:prstGeom prst="curvedConnector2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FE8B1D5-DADE-4197-AF26-7BC087514A4D}"/>
              </a:ext>
            </a:extLst>
          </p:cNvPr>
          <p:cNvGrpSpPr/>
          <p:nvPr/>
        </p:nvGrpSpPr>
        <p:grpSpPr>
          <a:xfrm>
            <a:off x="3322172" y="5417462"/>
            <a:ext cx="1551580" cy="897320"/>
            <a:chOff x="3322172" y="5577116"/>
            <a:chExt cx="1551580" cy="897320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CF042CA-7A9A-4A23-9991-59496AF543B8}"/>
                </a:ext>
              </a:extLst>
            </p:cNvPr>
            <p:cNvCxnSpPr/>
            <p:nvPr/>
          </p:nvCxnSpPr>
          <p:spPr>
            <a:xfrm flipH="1" flipV="1">
              <a:off x="3582377" y="5577116"/>
              <a:ext cx="1291375" cy="89732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" name="Object 9">
              <a:extLst>
                <a:ext uri="{FF2B5EF4-FFF2-40B4-BE49-F238E27FC236}">
                  <a16:creationId xmlns:a16="http://schemas.microsoft.com/office/drawing/2014/main" id="{80E26A90-52CB-4276-A018-A9B562DC2F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4595872"/>
                </p:ext>
              </p:extLst>
            </p:nvPr>
          </p:nvGraphicFramePr>
          <p:xfrm>
            <a:off x="3322172" y="6146991"/>
            <a:ext cx="1431780" cy="257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838" name="Equation" r:id="rId17" imgW="1130040" imgH="203040" progId="Equation.DSMT4">
                    <p:embed/>
                  </p:oleObj>
                </mc:Choice>
                <mc:Fallback>
                  <p:oleObj name="Equation" r:id="rId17" imgW="1130040" imgH="203040" progId="Equation.DSMT4">
                    <p:embed/>
                    <p:pic>
                      <p:nvPicPr>
                        <p:cNvPr id="49" name="Object 9">
                          <a:extLst>
                            <a:ext uri="{FF2B5EF4-FFF2-40B4-BE49-F238E27FC236}">
                              <a16:creationId xmlns:a16="http://schemas.microsoft.com/office/drawing/2014/main" id="{9DD83677-1C16-4851-BCE0-02CAD750C4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2172" y="6146991"/>
                          <a:ext cx="1431780" cy="257371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>
                          <a:solidFill>
                            <a:srgbClr val="FF66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69847B1-58B9-4C96-8BC3-829343040879}"/>
              </a:ext>
            </a:extLst>
          </p:cNvPr>
          <p:cNvGrpSpPr/>
          <p:nvPr/>
        </p:nvGrpSpPr>
        <p:grpSpPr>
          <a:xfrm>
            <a:off x="3105456" y="4834868"/>
            <a:ext cx="900829" cy="538103"/>
            <a:chOff x="3105456" y="4994522"/>
            <a:chExt cx="900829" cy="538103"/>
          </a:xfrm>
        </p:grpSpPr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C399790-44F1-4D32-BE2E-D6B0962581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5456" y="5295100"/>
              <a:ext cx="341832" cy="237525"/>
            </a:xfrm>
            <a:prstGeom prst="straightConnector1">
              <a:avLst/>
            </a:prstGeom>
            <a:ln w="38100"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05587BCB-9AAB-46D3-AB7E-8E2649CB2C21}"/>
                </a:ext>
              </a:extLst>
            </p:cNvPr>
            <p:cNvCxnSpPr>
              <a:cxnSpLocks/>
            </p:cNvCxnSpPr>
            <p:nvPr/>
          </p:nvCxnSpPr>
          <p:spPr>
            <a:xfrm rot="1020000" flipH="1" flipV="1">
              <a:off x="3664453" y="4994522"/>
              <a:ext cx="341832" cy="237525"/>
            </a:xfrm>
            <a:prstGeom prst="straightConnector1">
              <a:avLst/>
            </a:prstGeom>
            <a:ln w="38100"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1" name="Object 9">
              <a:extLst>
                <a:ext uri="{FF2B5EF4-FFF2-40B4-BE49-F238E27FC236}">
                  <a16:creationId xmlns:a16="http://schemas.microsoft.com/office/drawing/2014/main" id="{26FC11C8-FB76-489D-8EE6-5BF6645EFD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556280"/>
                </p:ext>
              </p:extLst>
            </p:nvPr>
          </p:nvGraphicFramePr>
          <p:xfrm>
            <a:off x="3221218" y="5035246"/>
            <a:ext cx="614151" cy="409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839" name="Equation" r:id="rId19" imgW="342720" imgH="228600" progId="Equation.DSMT4">
                    <p:embed/>
                  </p:oleObj>
                </mc:Choice>
                <mc:Fallback>
                  <p:oleObj name="Equation" r:id="rId19" imgW="342720" imgH="228600" progId="Equation.DSMT4">
                    <p:embed/>
                    <p:pic>
                      <p:nvPicPr>
                        <p:cNvPr id="49" name="Object 9">
                          <a:extLst>
                            <a:ext uri="{FF2B5EF4-FFF2-40B4-BE49-F238E27FC236}">
                              <a16:creationId xmlns:a16="http://schemas.microsoft.com/office/drawing/2014/main" id="{9DD83677-1C16-4851-BCE0-02CAD750C4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1218" y="5035246"/>
                          <a:ext cx="614151" cy="40943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4A03C39-E676-4FD5-89D2-B4CCED045BED}"/>
              </a:ext>
            </a:extLst>
          </p:cNvPr>
          <p:cNvGrpSpPr/>
          <p:nvPr/>
        </p:nvGrpSpPr>
        <p:grpSpPr>
          <a:xfrm>
            <a:off x="4314452" y="4374246"/>
            <a:ext cx="947417" cy="1249897"/>
            <a:chOff x="4314452" y="4533900"/>
            <a:chExt cx="947417" cy="1249897"/>
          </a:xfrm>
        </p:grpSpPr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2B70099-BED5-46AA-8937-2D3E4E2B5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4452" y="4548847"/>
              <a:ext cx="223323" cy="8633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A9DB73CD-7A10-4D83-975E-EE9E9124244A}"/>
                </a:ext>
              </a:extLst>
            </p:cNvPr>
            <p:cNvCxnSpPr>
              <a:cxnSpLocks/>
            </p:cNvCxnSpPr>
            <p:nvPr/>
          </p:nvCxnSpPr>
          <p:spPr>
            <a:xfrm rot="1740000" flipH="1" flipV="1">
              <a:off x="5038546" y="4920433"/>
              <a:ext cx="223323" cy="8633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4" name="Object 9">
              <a:extLst>
                <a:ext uri="{FF2B5EF4-FFF2-40B4-BE49-F238E27FC236}">
                  <a16:creationId xmlns:a16="http://schemas.microsoft.com/office/drawing/2014/main" id="{2B0182EE-35B3-476B-92FC-1DF4BE1DB2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73708"/>
                </p:ext>
              </p:extLst>
            </p:nvPr>
          </p:nvGraphicFramePr>
          <p:xfrm>
            <a:off x="4321175" y="4533900"/>
            <a:ext cx="750888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840" name="Equation" r:id="rId21" imgW="419040" imgH="228600" progId="Equation.DSMT4">
                    <p:embed/>
                  </p:oleObj>
                </mc:Choice>
                <mc:Fallback>
                  <p:oleObj name="Equation" r:id="rId21" imgW="419040" imgH="228600" progId="Equation.DSMT4">
                    <p:embed/>
                    <p:pic>
                      <p:nvPicPr>
                        <p:cNvPr id="61" name="Object 9">
                          <a:extLst>
                            <a:ext uri="{FF2B5EF4-FFF2-40B4-BE49-F238E27FC236}">
                              <a16:creationId xmlns:a16="http://schemas.microsoft.com/office/drawing/2014/main" id="{26FC11C8-FB76-489D-8EE6-5BF6645EFD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175" y="4533900"/>
                          <a:ext cx="750888" cy="40957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箭头: 下 4">
            <a:extLst>
              <a:ext uri="{FF2B5EF4-FFF2-40B4-BE49-F238E27FC236}">
                <a16:creationId xmlns:a16="http://schemas.microsoft.com/office/drawing/2014/main" id="{ACB8104C-063C-41FE-B752-DF92133EEDF7}"/>
              </a:ext>
            </a:extLst>
          </p:cNvPr>
          <p:cNvSpPr/>
          <p:nvPr/>
        </p:nvSpPr>
        <p:spPr>
          <a:xfrm>
            <a:off x="2011680" y="1513254"/>
            <a:ext cx="444137" cy="485811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805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0622" y="1"/>
            <a:ext cx="444137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电子对效应发生的阈能</a:t>
            </a:r>
          </a:p>
        </p:txBody>
      </p:sp>
      <p:grpSp>
        <p:nvGrpSpPr>
          <p:cNvPr id="7" name="Group 76">
            <a:extLst>
              <a:ext uri="{FF2B5EF4-FFF2-40B4-BE49-F238E27FC236}">
                <a16:creationId xmlns:a16="http://schemas.microsoft.com/office/drawing/2014/main" id="{E16B6A95-42D8-416E-971C-1DDEC35A5771}"/>
              </a:ext>
            </a:extLst>
          </p:cNvPr>
          <p:cNvGrpSpPr>
            <a:grpSpLocks/>
          </p:cNvGrpSpPr>
          <p:nvPr/>
        </p:nvGrpSpPr>
        <p:grpSpPr bwMode="auto">
          <a:xfrm>
            <a:off x="985193" y="628105"/>
            <a:ext cx="2519363" cy="1752600"/>
            <a:chOff x="68" y="436"/>
            <a:chExt cx="1587" cy="1104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FCE14CC8-9417-45F8-9EB4-E75595B50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1116"/>
              <a:ext cx="976" cy="128"/>
              <a:chOff x="1949" y="3517"/>
              <a:chExt cx="3244" cy="425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59D46201-1387-45C9-A3C0-B25E69970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9" y="3632"/>
                <a:ext cx="907" cy="310"/>
              </a:xfrm>
              <a:custGeom>
                <a:avLst/>
                <a:gdLst>
                  <a:gd name="T0" fmla="*/ 0 w 907"/>
                  <a:gd name="T1" fmla="*/ 204 h 310"/>
                  <a:gd name="T2" fmla="*/ 136 w 907"/>
                  <a:gd name="T3" fmla="*/ 68 h 310"/>
                  <a:gd name="T4" fmla="*/ 317 w 907"/>
                  <a:gd name="T5" fmla="*/ 23 h 310"/>
                  <a:gd name="T6" fmla="*/ 544 w 907"/>
                  <a:gd name="T7" fmla="*/ 204 h 310"/>
                  <a:gd name="T8" fmla="*/ 680 w 907"/>
                  <a:gd name="T9" fmla="*/ 295 h 310"/>
                  <a:gd name="T10" fmla="*/ 907 w 907"/>
                  <a:gd name="T11" fmla="*/ 113 h 3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7" h="310">
                    <a:moveTo>
                      <a:pt x="0" y="204"/>
                    </a:moveTo>
                    <a:cubicBezTo>
                      <a:pt x="41" y="151"/>
                      <a:pt x="83" y="98"/>
                      <a:pt x="136" y="68"/>
                    </a:cubicBezTo>
                    <a:cubicBezTo>
                      <a:pt x="189" y="38"/>
                      <a:pt x="249" y="0"/>
                      <a:pt x="317" y="23"/>
                    </a:cubicBezTo>
                    <a:cubicBezTo>
                      <a:pt x="385" y="46"/>
                      <a:pt x="484" y="159"/>
                      <a:pt x="544" y="204"/>
                    </a:cubicBezTo>
                    <a:cubicBezTo>
                      <a:pt x="604" y="249"/>
                      <a:pt x="620" y="310"/>
                      <a:pt x="680" y="295"/>
                    </a:cubicBezTo>
                    <a:cubicBezTo>
                      <a:pt x="740" y="280"/>
                      <a:pt x="823" y="196"/>
                      <a:pt x="907" y="113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4A4F27F5-DA97-4400-8D4D-BB404F39B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8" y="3583"/>
                <a:ext cx="907" cy="310"/>
              </a:xfrm>
              <a:custGeom>
                <a:avLst/>
                <a:gdLst>
                  <a:gd name="T0" fmla="*/ 0 w 907"/>
                  <a:gd name="T1" fmla="*/ 204 h 310"/>
                  <a:gd name="T2" fmla="*/ 136 w 907"/>
                  <a:gd name="T3" fmla="*/ 68 h 310"/>
                  <a:gd name="T4" fmla="*/ 317 w 907"/>
                  <a:gd name="T5" fmla="*/ 23 h 310"/>
                  <a:gd name="T6" fmla="*/ 544 w 907"/>
                  <a:gd name="T7" fmla="*/ 204 h 310"/>
                  <a:gd name="T8" fmla="*/ 680 w 907"/>
                  <a:gd name="T9" fmla="*/ 295 h 310"/>
                  <a:gd name="T10" fmla="*/ 907 w 907"/>
                  <a:gd name="T11" fmla="*/ 113 h 3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7" h="310">
                    <a:moveTo>
                      <a:pt x="0" y="204"/>
                    </a:moveTo>
                    <a:cubicBezTo>
                      <a:pt x="41" y="151"/>
                      <a:pt x="83" y="98"/>
                      <a:pt x="136" y="68"/>
                    </a:cubicBezTo>
                    <a:cubicBezTo>
                      <a:pt x="189" y="38"/>
                      <a:pt x="249" y="0"/>
                      <a:pt x="317" y="23"/>
                    </a:cubicBezTo>
                    <a:cubicBezTo>
                      <a:pt x="385" y="46"/>
                      <a:pt x="484" y="159"/>
                      <a:pt x="544" y="204"/>
                    </a:cubicBezTo>
                    <a:cubicBezTo>
                      <a:pt x="604" y="249"/>
                      <a:pt x="620" y="310"/>
                      <a:pt x="680" y="295"/>
                    </a:cubicBezTo>
                    <a:cubicBezTo>
                      <a:pt x="740" y="280"/>
                      <a:pt x="823" y="196"/>
                      <a:pt x="907" y="113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D60A369D-1C34-4F82-99C0-422BF1EB8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3517"/>
                <a:ext cx="907" cy="310"/>
              </a:xfrm>
              <a:custGeom>
                <a:avLst/>
                <a:gdLst>
                  <a:gd name="T0" fmla="*/ 0 w 907"/>
                  <a:gd name="T1" fmla="*/ 204 h 310"/>
                  <a:gd name="T2" fmla="*/ 136 w 907"/>
                  <a:gd name="T3" fmla="*/ 68 h 310"/>
                  <a:gd name="T4" fmla="*/ 317 w 907"/>
                  <a:gd name="T5" fmla="*/ 23 h 310"/>
                  <a:gd name="T6" fmla="*/ 544 w 907"/>
                  <a:gd name="T7" fmla="*/ 204 h 310"/>
                  <a:gd name="T8" fmla="*/ 680 w 907"/>
                  <a:gd name="T9" fmla="*/ 295 h 310"/>
                  <a:gd name="T10" fmla="*/ 907 w 907"/>
                  <a:gd name="T11" fmla="*/ 113 h 3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7" h="310">
                    <a:moveTo>
                      <a:pt x="0" y="204"/>
                    </a:moveTo>
                    <a:cubicBezTo>
                      <a:pt x="41" y="151"/>
                      <a:pt x="83" y="98"/>
                      <a:pt x="136" y="68"/>
                    </a:cubicBezTo>
                    <a:cubicBezTo>
                      <a:pt x="189" y="38"/>
                      <a:pt x="249" y="0"/>
                      <a:pt x="317" y="23"/>
                    </a:cubicBezTo>
                    <a:cubicBezTo>
                      <a:pt x="385" y="46"/>
                      <a:pt x="484" y="159"/>
                      <a:pt x="544" y="204"/>
                    </a:cubicBezTo>
                    <a:cubicBezTo>
                      <a:pt x="604" y="249"/>
                      <a:pt x="620" y="310"/>
                      <a:pt x="680" y="295"/>
                    </a:cubicBezTo>
                    <a:cubicBezTo>
                      <a:pt x="740" y="280"/>
                      <a:pt x="823" y="196"/>
                      <a:pt x="907" y="113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2EE1B12F-6B08-4B07-AA6B-47453D934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4" y="3612"/>
                <a:ext cx="589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C25C3A9E-C30E-49BB-AC21-796F0525CA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" y="436"/>
              <a:ext cx="635" cy="635"/>
              <a:chOff x="1655" y="981"/>
              <a:chExt cx="635" cy="635"/>
            </a:xfrm>
          </p:grpSpPr>
          <p:sp>
            <p:nvSpPr>
              <p:cNvPr id="13" name="Oval 9">
                <a:extLst>
                  <a:ext uri="{FF2B5EF4-FFF2-40B4-BE49-F238E27FC236}">
                    <a16:creationId xmlns:a16="http://schemas.microsoft.com/office/drawing/2014/main" id="{DF2E4CAB-568E-4E0D-9F27-5E7632D37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981"/>
                <a:ext cx="635" cy="635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A414ADE3-5285-47F4-A147-82C6403561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3" y="1003"/>
                <a:ext cx="499" cy="590"/>
                <a:chOff x="1383" y="3022"/>
                <a:chExt cx="499" cy="590"/>
              </a:xfrm>
            </p:grpSpPr>
            <p:sp>
              <p:nvSpPr>
                <p:cNvPr id="16" name="Line 10">
                  <a:extLst>
                    <a:ext uri="{FF2B5EF4-FFF2-40B4-BE49-F238E27FC236}">
                      <a16:creationId xmlns:a16="http://schemas.microsoft.com/office/drawing/2014/main" id="{6D15A01B-53D4-40AC-9EE6-9D921F5400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3317"/>
                  <a:ext cx="499" cy="0"/>
                </a:xfrm>
                <a:prstGeom prst="line">
                  <a:avLst/>
                </a:prstGeom>
                <a:noFill/>
                <a:ln w="762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" name="Line 11">
                  <a:extLst>
                    <a:ext uri="{FF2B5EF4-FFF2-40B4-BE49-F238E27FC236}">
                      <a16:creationId xmlns:a16="http://schemas.microsoft.com/office/drawing/2014/main" id="{BC65C297-B8AF-412D-AF44-FFAB91CC3E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3" y="3022"/>
                  <a:ext cx="0" cy="590"/>
                </a:xfrm>
                <a:prstGeom prst="line">
                  <a:avLst/>
                </a:prstGeom>
                <a:noFill/>
                <a:ln w="762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10" name="Object 13">
              <a:extLst>
                <a:ext uri="{FF2B5EF4-FFF2-40B4-BE49-F238E27FC236}">
                  <a16:creationId xmlns:a16="http://schemas.microsoft.com/office/drawing/2014/main" id="{112F7176-B6BB-406D-BB49-4A67EA1E4C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6604651"/>
                </p:ext>
              </p:extLst>
            </p:nvPr>
          </p:nvGraphicFramePr>
          <p:xfrm>
            <a:off x="476" y="464"/>
            <a:ext cx="499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85" name="Equation" r:id="rId3" imgW="355320" imgH="203040" progId="Equation.DSMT4">
                    <p:embed/>
                  </p:oleObj>
                </mc:Choice>
                <mc:Fallback>
                  <p:oleObj name="Equation" r:id="rId3" imgW="355320" imgH="203040" progId="Equation.DSMT4">
                    <p:embed/>
                    <p:pic>
                      <p:nvPicPr>
                        <p:cNvPr id="1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464"/>
                          <a:ext cx="499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33">
              <a:extLst>
                <a:ext uri="{FF2B5EF4-FFF2-40B4-BE49-F238E27FC236}">
                  <a16:creationId xmlns:a16="http://schemas.microsoft.com/office/drawing/2014/main" id="{E25F62B8-0C3B-4A85-9E5C-51EAE51F5C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6604908"/>
                </p:ext>
              </p:extLst>
            </p:nvPr>
          </p:nvGraphicFramePr>
          <p:xfrm>
            <a:off x="68" y="889"/>
            <a:ext cx="255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86" name="Equation" r:id="rId5" imgW="203040" imgH="177480" progId="Equation.DSMT4">
                    <p:embed/>
                  </p:oleObj>
                </mc:Choice>
                <mc:Fallback>
                  <p:oleObj name="Equation" r:id="rId5" imgW="203040" imgH="177480" progId="Equation.DSMT4">
                    <p:embed/>
                    <p:pic>
                      <p:nvPicPr>
                        <p:cNvPr id="12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889"/>
                          <a:ext cx="255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34">
              <a:extLst>
                <a:ext uri="{FF2B5EF4-FFF2-40B4-BE49-F238E27FC236}">
                  <a16:creationId xmlns:a16="http://schemas.microsoft.com/office/drawing/2014/main" id="{98D8901C-2A10-4605-9D18-45C40270D5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9526563"/>
                </p:ext>
              </p:extLst>
            </p:nvPr>
          </p:nvGraphicFramePr>
          <p:xfrm>
            <a:off x="113" y="1207"/>
            <a:ext cx="255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87" name="Equation" r:id="rId7" imgW="203040" imgH="266400" progId="Equation.DSMT4">
                    <p:embed/>
                  </p:oleObj>
                </mc:Choice>
                <mc:Fallback>
                  <p:oleObj name="Equation" r:id="rId7" imgW="203040" imgH="266400" progId="Equation.DSMT4">
                    <p:embed/>
                    <p:pic>
                      <p:nvPicPr>
                        <p:cNvPr id="13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1207"/>
                          <a:ext cx="255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35">
            <a:extLst>
              <a:ext uri="{FF2B5EF4-FFF2-40B4-BE49-F238E27FC236}">
                <a16:creationId xmlns:a16="http://schemas.microsoft.com/office/drawing/2014/main" id="{9FA55776-E2B7-4FF2-843F-D29682FF7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653912"/>
              </p:ext>
            </p:extLst>
          </p:nvPr>
        </p:nvGraphicFramePr>
        <p:xfrm>
          <a:off x="2526611" y="2289007"/>
          <a:ext cx="119376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88" name="Equation" r:id="rId9" imgW="596880" imgH="203040" progId="Equation.DSMT4">
                  <p:embed/>
                </p:oleObj>
              </mc:Choice>
              <mc:Fallback>
                <p:oleObj name="Equation" r:id="rId9" imgW="596880" imgH="203040" progId="Equation.DSMT4">
                  <p:embed/>
                  <p:pic>
                    <p:nvPicPr>
                      <p:cNvPr id="22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6611" y="2289007"/>
                        <a:ext cx="119376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6">
            <a:extLst>
              <a:ext uri="{FF2B5EF4-FFF2-40B4-BE49-F238E27FC236}">
                <a16:creationId xmlns:a16="http://schemas.microsoft.com/office/drawing/2014/main" id="{A0CEE298-29EA-48A2-9612-1696D7CDE2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922093"/>
              </p:ext>
            </p:extLst>
          </p:nvPr>
        </p:nvGraphicFramePr>
        <p:xfrm>
          <a:off x="3821433" y="2213636"/>
          <a:ext cx="3479760" cy="60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89" name="Equation" r:id="rId11" imgW="1739880" imgH="304560" progId="Equation.DSMT4">
                  <p:embed/>
                </p:oleObj>
              </mc:Choice>
              <mc:Fallback>
                <p:oleObj name="Equation" r:id="rId11" imgW="1739880" imgH="304560" progId="Equation.DSMT4">
                  <p:embed/>
                  <p:pic>
                    <p:nvPicPr>
                      <p:cNvPr id="23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433" y="2213636"/>
                        <a:ext cx="3479760" cy="609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7">
            <a:extLst>
              <a:ext uri="{FF2B5EF4-FFF2-40B4-BE49-F238E27FC236}">
                <a16:creationId xmlns:a16="http://schemas.microsoft.com/office/drawing/2014/main" id="{02F2056E-0EED-4071-A230-27EB08B330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440001"/>
              </p:ext>
            </p:extLst>
          </p:nvPr>
        </p:nvGraphicFramePr>
        <p:xfrm>
          <a:off x="691060" y="3423013"/>
          <a:ext cx="1142640" cy="48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90" name="Equation" r:id="rId13" imgW="571320" imgH="241200" progId="Equation.DSMT4">
                  <p:embed/>
                </p:oleObj>
              </mc:Choice>
              <mc:Fallback>
                <p:oleObj name="Equation" r:id="rId13" imgW="571320" imgH="241200" progId="Equation.DSMT4">
                  <p:embed/>
                  <p:pic>
                    <p:nvPicPr>
                      <p:cNvPr id="24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60" y="3423013"/>
                        <a:ext cx="1142640" cy="482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8">
            <a:extLst>
              <a:ext uri="{FF2B5EF4-FFF2-40B4-BE49-F238E27FC236}">
                <a16:creationId xmlns:a16="http://schemas.microsoft.com/office/drawing/2014/main" id="{BC53E16B-06D2-44CB-B46E-314A65BA85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989239"/>
              </p:ext>
            </p:extLst>
          </p:nvPr>
        </p:nvGraphicFramePr>
        <p:xfrm>
          <a:off x="877540" y="5254082"/>
          <a:ext cx="25400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91" name="Equation" r:id="rId15" imgW="1269720" imgH="431640" progId="Equation.DSMT4">
                  <p:embed/>
                </p:oleObj>
              </mc:Choice>
              <mc:Fallback>
                <p:oleObj name="Equation" r:id="rId15" imgW="1269720" imgH="431640" progId="Equation.DSMT4">
                  <p:embed/>
                  <p:pic>
                    <p:nvPicPr>
                      <p:cNvPr id="25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540" y="5254082"/>
                        <a:ext cx="2540000" cy="86201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77">
            <a:extLst>
              <a:ext uri="{FF2B5EF4-FFF2-40B4-BE49-F238E27FC236}">
                <a16:creationId xmlns:a16="http://schemas.microsoft.com/office/drawing/2014/main" id="{FC2EB5E4-9452-44DF-B6F3-A47AB57BBDD0}"/>
              </a:ext>
            </a:extLst>
          </p:cNvPr>
          <p:cNvGrpSpPr>
            <a:grpSpLocks/>
          </p:cNvGrpSpPr>
          <p:nvPr/>
        </p:nvGrpSpPr>
        <p:grpSpPr bwMode="auto">
          <a:xfrm>
            <a:off x="6802661" y="501645"/>
            <a:ext cx="3168650" cy="1876425"/>
            <a:chOff x="3107" y="253"/>
            <a:chExt cx="1996" cy="1182"/>
          </a:xfrm>
        </p:grpSpPr>
        <p:grpSp>
          <p:nvGrpSpPr>
            <p:cNvPr id="27" name="Group 54">
              <a:extLst>
                <a:ext uri="{FF2B5EF4-FFF2-40B4-BE49-F238E27FC236}">
                  <a16:creationId xmlns:a16="http://schemas.microsoft.com/office/drawing/2014/main" id="{5E8FDA07-F8F9-4346-B4EA-EDC9782B5C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" y="391"/>
              <a:ext cx="635" cy="635"/>
              <a:chOff x="1655" y="981"/>
              <a:chExt cx="635" cy="635"/>
            </a:xfrm>
          </p:grpSpPr>
          <p:sp>
            <p:nvSpPr>
              <p:cNvPr id="43" name="Oval 55">
                <a:extLst>
                  <a:ext uri="{FF2B5EF4-FFF2-40B4-BE49-F238E27FC236}">
                    <a16:creationId xmlns:a16="http://schemas.microsoft.com/office/drawing/2014/main" id="{8547CB47-DCC1-452A-918F-3E2580D16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981"/>
                <a:ext cx="635" cy="635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grpSp>
            <p:nvGrpSpPr>
              <p:cNvPr id="44" name="Group 56">
                <a:extLst>
                  <a:ext uri="{FF2B5EF4-FFF2-40B4-BE49-F238E27FC236}">
                    <a16:creationId xmlns:a16="http://schemas.microsoft.com/office/drawing/2014/main" id="{6DBACDFD-BF37-4751-87B9-817388565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3" y="1003"/>
                <a:ext cx="499" cy="590"/>
                <a:chOff x="1383" y="3022"/>
                <a:chExt cx="499" cy="590"/>
              </a:xfrm>
            </p:grpSpPr>
            <p:sp>
              <p:nvSpPr>
                <p:cNvPr id="45" name="Line 57">
                  <a:extLst>
                    <a:ext uri="{FF2B5EF4-FFF2-40B4-BE49-F238E27FC236}">
                      <a16:creationId xmlns:a16="http://schemas.microsoft.com/office/drawing/2014/main" id="{4529CEF4-3F5E-4C1D-870B-A7BC428689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3317"/>
                  <a:ext cx="499" cy="0"/>
                </a:xfrm>
                <a:prstGeom prst="line">
                  <a:avLst/>
                </a:prstGeom>
                <a:noFill/>
                <a:ln w="762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" name="Line 58">
                  <a:extLst>
                    <a:ext uri="{FF2B5EF4-FFF2-40B4-BE49-F238E27FC236}">
                      <a16:creationId xmlns:a16="http://schemas.microsoft.com/office/drawing/2014/main" id="{BF03A6F9-1086-4FCC-9C6E-538068BEA0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3" y="3022"/>
                  <a:ext cx="0" cy="590"/>
                </a:xfrm>
                <a:prstGeom prst="line">
                  <a:avLst/>
                </a:prstGeom>
                <a:noFill/>
                <a:ln w="762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28" name="Object 59">
              <a:extLst>
                <a:ext uri="{FF2B5EF4-FFF2-40B4-BE49-F238E27FC236}">
                  <a16:creationId xmlns:a16="http://schemas.microsoft.com/office/drawing/2014/main" id="{FDCE7DB9-6126-4FC3-AF48-5C8E62EAB19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4423085"/>
                </p:ext>
              </p:extLst>
            </p:nvPr>
          </p:nvGraphicFramePr>
          <p:xfrm>
            <a:off x="3107" y="420"/>
            <a:ext cx="499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92" name="Equation" r:id="rId17" imgW="355320" imgH="203040" progId="Equation.DSMT4">
                    <p:embed/>
                  </p:oleObj>
                </mc:Choice>
                <mc:Fallback>
                  <p:oleObj name="Equation" r:id="rId17" imgW="355320" imgH="203040" progId="Equation.DSMT4">
                    <p:embed/>
                    <p:pic>
                      <p:nvPicPr>
                        <p:cNvPr id="28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420"/>
                          <a:ext cx="499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Group 60">
              <a:extLst>
                <a:ext uri="{FF2B5EF4-FFF2-40B4-BE49-F238E27FC236}">
                  <a16:creationId xmlns:a16="http://schemas.microsoft.com/office/drawing/2014/main" id="{9F3BE2B0-20C0-4FA3-9743-0F947DEAA75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96" y="935"/>
              <a:ext cx="180" cy="180"/>
              <a:chOff x="1383" y="2432"/>
              <a:chExt cx="635" cy="635"/>
            </a:xfrm>
          </p:grpSpPr>
          <p:sp>
            <p:nvSpPr>
              <p:cNvPr id="39" name="Oval 61">
                <a:extLst>
                  <a:ext uri="{FF2B5EF4-FFF2-40B4-BE49-F238E27FC236}">
                    <a16:creationId xmlns:a16="http://schemas.microsoft.com/office/drawing/2014/main" id="{DB7A08EF-A341-4150-A4CA-CE958E3B0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2432"/>
                <a:ext cx="635" cy="635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grpSp>
            <p:nvGrpSpPr>
              <p:cNvPr id="40" name="Group 62">
                <a:extLst>
                  <a:ext uri="{FF2B5EF4-FFF2-40B4-BE49-F238E27FC236}">
                    <a16:creationId xmlns:a16="http://schemas.microsoft.com/office/drawing/2014/main" id="{A3F65135-42F6-472A-B031-CA6CBF646F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1" y="2454"/>
                <a:ext cx="499" cy="590"/>
                <a:chOff x="1383" y="3022"/>
                <a:chExt cx="499" cy="590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E3680232-666A-45D5-8725-02F4E11FFE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3317"/>
                  <a:ext cx="499" cy="0"/>
                </a:xfrm>
                <a:prstGeom prst="line">
                  <a:avLst/>
                </a:prstGeom>
                <a:noFill/>
                <a:ln w="762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" name="Line 64">
                  <a:extLst>
                    <a:ext uri="{FF2B5EF4-FFF2-40B4-BE49-F238E27FC236}">
                      <a16:creationId xmlns:a16="http://schemas.microsoft.com/office/drawing/2014/main" id="{B8ADE84E-85C2-4FCC-A0E0-D2EB44FE2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3" y="3022"/>
                  <a:ext cx="0" cy="590"/>
                </a:xfrm>
                <a:prstGeom prst="line">
                  <a:avLst/>
                </a:prstGeom>
                <a:noFill/>
                <a:ln w="762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0" name="Group 65">
              <a:extLst>
                <a:ext uri="{FF2B5EF4-FFF2-40B4-BE49-F238E27FC236}">
                  <a16:creationId xmlns:a16="http://schemas.microsoft.com/office/drawing/2014/main" id="{4368D5AF-3B62-4DA8-973E-04DD53BC680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014" y="1072"/>
              <a:ext cx="180" cy="180"/>
              <a:chOff x="3061" y="2387"/>
              <a:chExt cx="635" cy="635"/>
            </a:xfrm>
          </p:grpSpPr>
          <p:sp>
            <p:nvSpPr>
              <p:cNvPr id="37" name="Oval 66">
                <a:extLst>
                  <a:ext uri="{FF2B5EF4-FFF2-40B4-BE49-F238E27FC236}">
                    <a16:creationId xmlns:a16="http://schemas.microsoft.com/office/drawing/2014/main" id="{7E45F4A3-67C2-4557-9291-A186F9A01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1" y="2387"/>
                <a:ext cx="635" cy="635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38" name="Line 67">
                <a:extLst>
                  <a:ext uri="{FF2B5EF4-FFF2-40B4-BE49-F238E27FC236}">
                    <a16:creationId xmlns:a16="http://schemas.microsoft.com/office/drawing/2014/main" id="{448C713B-0076-43BB-A192-1DFB00D39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9" y="2704"/>
                <a:ext cx="499" cy="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" name="Line 68">
              <a:extLst>
                <a:ext uri="{FF2B5EF4-FFF2-40B4-BE49-F238E27FC236}">
                  <a16:creationId xmlns:a16="http://schemas.microsoft.com/office/drawing/2014/main" id="{941129CB-43BC-4BEA-B2E8-061D938D9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6" y="1299"/>
              <a:ext cx="453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69">
              <a:extLst>
                <a:ext uri="{FF2B5EF4-FFF2-40B4-BE49-F238E27FC236}">
                  <a16:creationId xmlns:a16="http://schemas.microsoft.com/office/drawing/2014/main" id="{5BC6109A-5F1F-4B97-854E-E35B27940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8" y="980"/>
              <a:ext cx="635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3" name="Object 70">
              <a:extLst>
                <a:ext uri="{FF2B5EF4-FFF2-40B4-BE49-F238E27FC236}">
                  <a16:creationId xmlns:a16="http://schemas.microsoft.com/office/drawing/2014/main" id="{CCC18677-F339-4177-BBBC-1D239F2026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7507015"/>
                </p:ext>
              </p:extLst>
            </p:nvPr>
          </p:nvGraphicFramePr>
          <p:xfrm>
            <a:off x="4558" y="609"/>
            <a:ext cx="30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93" name="Equation" r:id="rId19" imgW="241200" imgH="266400" progId="Equation.DSMT4">
                    <p:embed/>
                  </p:oleObj>
                </mc:Choice>
                <mc:Fallback>
                  <p:oleObj name="Equation" r:id="rId19" imgW="241200" imgH="266400" progId="Equation.DSMT4">
                    <p:embed/>
                    <p:pic>
                      <p:nvPicPr>
                        <p:cNvPr id="33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609"/>
                          <a:ext cx="303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71">
              <a:extLst>
                <a:ext uri="{FF2B5EF4-FFF2-40B4-BE49-F238E27FC236}">
                  <a16:creationId xmlns:a16="http://schemas.microsoft.com/office/drawing/2014/main" id="{5605B8C3-E94A-414E-BA96-7A5F33D1D4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2293792"/>
                </p:ext>
              </p:extLst>
            </p:nvPr>
          </p:nvGraphicFramePr>
          <p:xfrm>
            <a:off x="3696" y="1018"/>
            <a:ext cx="30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94" name="Equation" r:id="rId21" imgW="241200" imgH="266400" progId="Equation.DSMT4">
                    <p:embed/>
                  </p:oleObj>
                </mc:Choice>
                <mc:Fallback>
                  <p:oleObj name="Equation" r:id="rId21" imgW="241200" imgH="266400" progId="Equation.DSMT4">
                    <p:embed/>
                    <p:pic>
                      <p:nvPicPr>
                        <p:cNvPr id="34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018"/>
                          <a:ext cx="303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69">
              <a:extLst>
                <a:ext uri="{FF2B5EF4-FFF2-40B4-BE49-F238E27FC236}">
                  <a16:creationId xmlns:a16="http://schemas.microsoft.com/office/drawing/2014/main" id="{7FFE567D-DAF2-47E7-B278-3527326BA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" y="562"/>
              <a:ext cx="272" cy="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" name="Object 70">
              <a:extLst>
                <a:ext uri="{FF2B5EF4-FFF2-40B4-BE49-F238E27FC236}">
                  <a16:creationId xmlns:a16="http://schemas.microsoft.com/office/drawing/2014/main" id="{68D39FA2-4787-4B78-A0AA-FC64CC6454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5838392"/>
                </p:ext>
              </p:extLst>
            </p:nvPr>
          </p:nvGraphicFramePr>
          <p:xfrm>
            <a:off x="4240" y="253"/>
            <a:ext cx="319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95" name="Equation" r:id="rId23" imgW="253800" imgH="253800" progId="Equation.DSMT4">
                    <p:embed/>
                  </p:oleObj>
                </mc:Choice>
                <mc:Fallback>
                  <p:oleObj name="Equation" r:id="rId23" imgW="253800" imgH="253800" progId="Equation.DSMT4">
                    <p:embed/>
                    <p:pic>
                      <p:nvPicPr>
                        <p:cNvPr id="36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0" y="253"/>
                          <a:ext cx="319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AutoShape 75">
            <a:extLst>
              <a:ext uri="{FF2B5EF4-FFF2-40B4-BE49-F238E27FC236}">
                <a16:creationId xmlns:a16="http://schemas.microsoft.com/office/drawing/2014/main" id="{7146E47C-B8E0-467B-9A3B-F65A0B24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693" y="1132930"/>
            <a:ext cx="2466693" cy="431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Text Box 78">
            <a:extLst>
              <a:ext uri="{FF2B5EF4-FFF2-40B4-BE49-F238E27FC236}">
                <a16:creationId xmlns:a16="http://schemas.microsoft.com/office/drawing/2014/main" id="{4E070132-359C-4FFD-8B4F-0F1FE05E1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702" y="579598"/>
            <a:ext cx="3241675" cy="466725"/>
          </a:xfrm>
          <a:custGeom>
            <a:avLst/>
            <a:gdLst>
              <a:gd name="connsiteX0" fmla="*/ 0 w 3241675"/>
              <a:gd name="connsiteY0" fmla="*/ 0 h 466725"/>
              <a:gd name="connsiteX1" fmla="*/ 507862 w 3241675"/>
              <a:gd name="connsiteY1" fmla="*/ 0 h 466725"/>
              <a:gd name="connsiteX2" fmla="*/ 1112975 w 3241675"/>
              <a:gd name="connsiteY2" fmla="*/ 0 h 466725"/>
              <a:gd name="connsiteX3" fmla="*/ 1556004 w 3241675"/>
              <a:gd name="connsiteY3" fmla="*/ 0 h 466725"/>
              <a:gd name="connsiteX4" fmla="*/ 2096283 w 3241675"/>
              <a:gd name="connsiteY4" fmla="*/ 0 h 466725"/>
              <a:gd name="connsiteX5" fmla="*/ 2571729 w 3241675"/>
              <a:gd name="connsiteY5" fmla="*/ 0 h 466725"/>
              <a:gd name="connsiteX6" fmla="*/ 3241675 w 3241675"/>
              <a:gd name="connsiteY6" fmla="*/ 0 h 466725"/>
              <a:gd name="connsiteX7" fmla="*/ 3241675 w 3241675"/>
              <a:gd name="connsiteY7" fmla="*/ 466725 h 466725"/>
              <a:gd name="connsiteX8" fmla="*/ 2766229 w 3241675"/>
              <a:gd name="connsiteY8" fmla="*/ 466725 h 466725"/>
              <a:gd name="connsiteX9" fmla="*/ 2225950 w 3241675"/>
              <a:gd name="connsiteY9" fmla="*/ 466725 h 466725"/>
              <a:gd name="connsiteX10" fmla="*/ 1620838 w 3241675"/>
              <a:gd name="connsiteY10" fmla="*/ 466725 h 466725"/>
              <a:gd name="connsiteX11" fmla="*/ 1080558 w 3241675"/>
              <a:gd name="connsiteY11" fmla="*/ 466725 h 466725"/>
              <a:gd name="connsiteX12" fmla="*/ 540279 w 3241675"/>
              <a:gd name="connsiteY12" fmla="*/ 466725 h 466725"/>
              <a:gd name="connsiteX13" fmla="*/ 0 w 3241675"/>
              <a:gd name="connsiteY13" fmla="*/ 466725 h 466725"/>
              <a:gd name="connsiteX14" fmla="*/ 0 w 3241675"/>
              <a:gd name="connsiteY14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1675" h="466725" fill="none" extrusionOk="0">
                <a:moveTo>
                  <a:pt x="0" y="0"/>
                </a:moveTo>
                <a:cubicBezTo>
                  <a:pt x="137743" y="-25903"/>
                  <a:pt x="267489" y="32442"/>
                  <a:pt x="507862" y="0"/>
                </a:cubicBezTo>
                <a:cubicBezTo>
                  <a:pt x="748235" y="-32442"/>
                  <a:pt x="824127" y="65520"/>
                  <a:pt x="1112975" y="0"/>
                </a:cubicBezTo>
                <a:cubicBezTo>
                  <a:pt x="1401823" y="-65520"/>
                  <a:pt x="1349667" y="47132"/>
                  <a:pt x="1556004" y="0"/>
                </a:cubicBezTo>
                <a:cubicBezTo>
                  <a:pt x="1762341" y="-47132"/>
                  <a:pt x="1870324" y="45862"/>
                  <a:pt x="2096283" y="0"/>
                </a:cubicBezTo>
                <a:cubicBezTo>
                  <a:pt x="2322242" y="-45862"/>
                  <a:pt x="2420791" y="35294"/>
                  <a:pt x="2571729" y="0"/>
                </a:cubicBezTo>
                <a:cubicBezTo>
                  <a:pt x="2722667" y="-35294"/>
                  <a:pt x="2954844" y="35966"/>
                  <a:pt x="3241675" y="0"/>
                </a:cubicBezTo>
                <a:cubicBezTo>
                  <a:pt x="3284905" y="228810"/>
                  <a:pt x="3229756" y="369307"/>
                  <a:pt x="3241675" y="466725"/>
                </a:cubicBezTo>
                <a:cubicBezTo>
                  <a:pt x="3124375" y="510141"/>
                  <a:pt x="2907024" y="425894"/>
                  <a:pt x="2766229" y="466725"/>
                </a:cubicBezTo>
                <a:cubicBezTo>
                  <a:pt x="2625434" y="507556"/>
                  <a:pt x="2475588" y="458742"/>
                  <a:pt x="2225950" y="466725"/>
                </a:cubicBezTo>
                <a:cubicBezTo>
                  <a:pt x="1976312" y="474708"/>
                  <a:pt x="1816149" y="459912"/>
                  <a:pt x="1620838" y="466725"/>
                </a:cubicBezTo>
                <a:cubicBezTo>
                  <a:pt x="1425527" y="473538"/>
                  <a:pt x="1345070" y="459640"/>
                  <a:pt x="1080558" y="466725"/>
                </a:cubicBezTo>
                <a:cubicBezTo>
                  <a:pt x="816046" y="473810"/>
                  <a:pt x="762305" y="456028"/>
                  <a:pt x="540279" y="466725"/>
                </a:cubicBezTo>
                <a:cubicBezTo>
                  <a:pt x="318253" y="477422"/>
                  <a:pt x="203027" y="424070"/>
                  <a:pt x="0" y="466725"/>
                </a:cubicBezTo>
                <a:cubicBezTo>
                  <a:pt x="-2126" y="365346"/>
                  <a:pt x="33442" y="132617"/>
                  <a:pt x="0" y="0"/>
                </a:cubicBezTo>
                <a:close/>
              </a:path>
              <a:path w="3241675" h="466725" stroke="0" extrusionOk="0">
                <a:moveTo>
                  <a:pt x="0" y="0"/>
                </a:moveTo>
                <a:cubicBezTo>
                  <a:pt x="98865" y="-51157"/>
                  <a:pt x="238920" y="15065"/>
                  <a:pt x="443029" y="0"/>
                </a:cubicBezTo>
                <a:cubicBezTo>
                  <a:pt x="647138" y="-15065"/>
                  <a:pt x="794321" y="31423"/>
                  <a:pt x="950891" y="0"/>
                </a:cubicBezTo>
                <a:cubicBezTo>
                  <a:pt x="1107461" y="-31423"/>
                  <a:pt x="1246275" y="13546"/>
                  <a:pt x="1426337" y="0"/>
                </a:cubicBezTo>
                <a:cubicBezTo>
                  <a:pt x="1606399" y="-13546"/>
                  <a:pt x="1699891" y="56637"/>
                  <a:pt x="1901783" y="0"/>
                </a:cubicBezTo>
                <a:cubicBezTo>
                  <a:pt x="2103675" y="-56637"/>
                  <a:pt x="2267336" y="62397"/>
                  <a:pt x="2506895" y="0"/>
                </a:cubicBezTo>
                <a:cubicBezTo>
                  <a:pt x="2746454" y="-62397"/>
                  <a:pt x="3023831" y="66075"/>
                  <a:pt x="3241675" y="0"/>
                </a:cubicBezTo>
                <a:cubicBezTo>
                  <a:pt x="3266748" y="136802"/>
                  <a:pt x="3219423" y="282205"/>
                  <a:pt x="3241675" y="466725"/>
                </a:cubicBezTo>
                <a:cubicBezTo>
                  <a:pt x="2999603" y="502559"/>
                  <a:pt x="2950963" y="450528"/>
                  <a:pt x="2701396" y="466725"/>
                </a:cubicBezTo>
                <a:cubicBezTo>
                  <a:pt x="2451829" y="482922"/>
                  <a:pt x="2346024" y="443709"/>
                  <a:pt x="2161117" y="466725"/>
                </a:cubicBezTo>
                <a:cubicBezTo>
                  <a:pt x="1976210" y="489741"/>
                  <a:pt x="1748146" y="410732"/>
                  <a:pt x="1620838" y="466725"/>
                </a:cubicBezTo>
                <a:cubicBezTo>
                  <a:pt x="1493530" y="522718"/>
                  <a:pt x="1219335" y="459194"/>
                  <a:pt x="1080558" y="466725"/>
                </a:cubicBezTo>
                <a:cubicBezTo>
                  <a:pt x="941781" y="474256"/>
                  <a:pt x="711898" y="455886"/>
                  <a:pt x="540279" y="466725"/>
                </a:cubicBezTo>
                <a:cubicBezTo>
                  <a:pt x="368660" y="477564"/>
                  <a:pt x="117258" y="431954"/>
                  <a:pt x="0" y="466725"/>
                </a:cubicBezTo>
                <a:cubicBezTo>
                  <a:pt x="-6743" y="308964"/>
                  <a:pt x="52698" y="111927"/>
                  <a:pt x="0" y="0"/>
                </a:cubicBezTo>
                <a:close/>
              </a:path>
            </a:pathLst>
          </a:custGeom>
          <a:solidFill>
            <a:srgbClr val="FFFF66"/>
          </a:solidFill>
          <a:ln w="9525">
            <a:solidFill>
              <a:srgbClr val="66FF66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30388545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若反应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刚好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能够发生？</a:t>
            </a:r>
          </a:p>
        </p:txBody>
      </p:sp>
      <p:graphicFrame>
        <p:nvGraphicFramePr>
          <p:cNvPr id="49" name="Object 36">
            <a:extLst>
              <a:ext uri="{FF2B5EF4-FFF2-40B4-BE49-F238E27FC236}">
                <a16:creationId xmlns:a16="http://schemas.microsoft.com/office/drawing/2014/main" id="{30F845C5-E2E2-401C-95F5-AD2A02907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04273"/>
              </p:ext>
            </p:extLst>
          </p:nvPr>
        </p:nvGraphicFramePr>
        <p:xfrm>
          <a:off x="2156405" y="2877635"/>
          <a:ext cx="6552720" cy="60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96" name="Equation" r:id="rId25" imgW="3276360" imgH="304560" progId="Equation.DSMT4">
                  <p:embed/>
                </p:oleObj>
              </mc:Choice>
              <mc:Fallback>
                <p:oleObj name="Equation" r:id="rId25" imgW="3276360" imgH="304560" progId="Equation.DSMT4">
                  <p:embed/>
                  <p:pic>
                    <p:nvPicPr>
                      <p:cNvPr id="49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405" y="2877635"/>
                        <a:ext cx="6552720" cy="609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36">
            <a:extLst>
              <a:ext uri="{FF2B5EF4-FFF2-40B4-BE49-F238E27FC236}">
                <a16:creationId xmlns:a16="http://schemas.microsoft.com/office/drawing/2014/main" id="{1EF2BE29-8CB9-48E1-92B8-6F1F299BEB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594659"/>
              </p:ext>
            </p:extLst>
          </p:nvPr>
        </p:nvGraphicFramePr>
        <p:xfrm>
          <a:off x="2080085" y="3675805"/>
          <a:ext cx="6629040" cy="60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97" name="Equation" r:id="rId27" imgW="3314520" imgH="304560" progId="Equation.DSMT4">
                  <p:embed/>
                </p:oleObj>
              </mc:Choice>
              <mc:Fallback>
                <p:oleObj name="Equation" r:id="rId27" imgW="3314520" imgH="304560" progId="Equation.DSMT4">
                  <p:embed/>
                  <p:pic>
                    <p:nvPicPr>
                      <p:cNvPr id="5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0085" y="3675805"/>
                        <a:ext cx="6629040" cy="609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36">
            <a:extLst>
              <a:ext uri="{FF2B5EF4-FFF2-40B4-BE49-F238E27FC236}">
                <a16:creationId xmlns:a16="http://schemas.microsoft.com/office/drawing/2014/main" id="{E48ADB35-4379-44CE-A69E-9BE9A6404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897208"/>
              </p:ext>
            </p:extLst>
          </p:nvPr>
        </p:nvGraphicFramePr>
        <p:xfrm>
          <a:off x="3123491" y="4298725"/>
          <a:ext cx="4317840" cy="60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98" name="Equation" r:id="rId29" imgW="2158920" imgH="304560" progId="Equation.DSMT4">
                  <p:embed/>
                </p:oleObj>
              </mc:Choice>
              <mc:Fallback>
                <p:oleObj name="Equation" r:id="rId29" imgW="2158920" imgH="304560" progId="Equation.DSMT4">
                  <p:embed/>
                  <p:pic>
                    <p:nvPicPr>
                      <p:cNvPr id="51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491" y="4298725"/>
                        <a:ext cx="4317840" cy="609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组合 51">
            <a:extLst>
              <a:ext uri="{FF2B5EF4-FFF2-40B4-BE49-F238E27FC236}">
                <a16:creationId xmlns:a16="http://schemas.microsoft.com/office/drawing/2014/main" id="{9C191763-60BA-4F26-B2A3-896E4A46868E}"/>
              </a:ext>
            </a:extLst>
          </p:cNvPr>
          <p:cNvGrpSpPr/>
          <p:nvPr/>
        </p:nvGrpSpPr>
        <p:grpSpPr>
          <a:xfrm>
            <a:off x="8520905" y="4935505"/>
            <a:ext cx="2639102" cy="598487"/>
            <a:chOff x="8520905" y="4935505"/>
            <a:chExt cx="2639102" cy="598487"/>
          </a:xfrm>
        </p:grpSpPr>
        <p:graphicFrame>
          <p:nvGraphicFramePr>
            <p:cNvPr id="53" name="Object 39">
              <a:extLst>
                <a:ext uri="{FF2B5EF4-FFF2-40B4-BE49-F238E27FC236}">
                  <a16:creationId xmlns:a16="http://schemas.microsoft.com/office/drawing/2014/main" id="{3E98A018-5C68-4033-BD07-41063FEBF2B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2154885"/>
                </p:ext>
              </p:extLst>
            </p:nvPr>
          </p:nvGraphicFramePr>
          <p:xfrm>
            <a:off x="9396294" y="4935505"/>
            <a:ext cx="1763713" cy="598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99" name="Equation" r:id="rId31" imgW="711000" imgH="241200" progId="Equation.DSMT4">
                    <p:embed/>
                  </p:oleObj>
                </mc:Choice>
                <mc:Fallback>
                  <p:oleObj name="Equation" r:id="rId31" imgW="711000" imgH="241200" progId="Equation.DSMT4">
                    <p:embed/>
                    <p:pic>
                      <p:nvPicPr>
                        <p:cNvPr id="52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96294" y="4935505"/>
                          <a:ext cx="1763713" cy="598487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 cmpd="dbl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AutoShape 45">
              <a:extLst>
                <a:ext uri="{FF2B5EF4-FFF2-40B4-BE49-F238E27FC236}">
                  <a16:creationId xmlns:a16="http://schemas.microsoft.com/office/drawing/2014/main" id="{61CC1A47-FBC8-4B5B-BBD8-A1BF784EA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0905" y="5054567"/>
              <a:ext cx="574675" cy="360363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5F3881B-BA74-46AF-8586-88A1F1350E1F}"/>
              </a:ext>
            </a:extLst>
          </p:cNvPr>
          <p:cNvGrpSpPr/>
          <p:nvPr/>
        </p:nvGrpSpPr>
        <p:grpSpPr>
          <a:xfrm>
            <a:off x="8520905" y="5861017"/>
            <a:ext cx="2643864" cy="600075"/>
            <a:chOff x="8520905" y="5861017"/>
            <a:chExt cx="2643864" cy="600075"/>
          </a:xfrm>
        </p:grpSpPr>
        <p:graphicFrame>
          <p:nvGraphicFramePr>
            <p:cNvPr id="56" name="Object 40">
              <a:extLst>
                <a:ext uri="{FF2B5EF4-FFF2-40B4-BE49-F238E27FC236}">
                  <a16:creationId xmlns:a16="http://schemas.microsoft.com/office/drawing/2014/main" id="{097F3829-720A-4370-B580-597672FD9D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609417"/>
                </p:ext>
              </p:extLst>
            </p:nvPr>
          </p:nvGraphicFramePr>
          <p:xfrm>
            <a:off x="9401057" y="5861017"/>
            <a:ext cx="1763712" cy="600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000" name="Equation" r:id="rId33" imgW="711000" imgH="241200" progId="Equation.DSMT4">
                    <p:embed/>
                  </p:oleObj>
                </mc:Choice>
                <mc:Fallback>
                  <p:oleObj name="Equation" r:id="rId33" imgW="711000" imgH="241200" progId="Equation.DSMT4">
                    <p:embed/>
                    <p:pic>
                      <p:nvPicPr>
                        <p:cNvPr id="53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01057" y="5861017"/>
                          <a:ext cx="1763712" cy="600075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 cmpd="dbl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AutoShape 46">
              <a:extLst>
                <a:ext uri="{FF2B5EF4-FFF2-40B4-BE49-F238E27FC236}">
                  <a16:creationId xmlns:a16="http://schemas.microsoft.com/office/drawing/2014/main" id="{5F4CA671-8DD6-4994-AE66-A7C95328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0905" y="5981567"/>
              <a:ext cx="574675" cy="360363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5EE0DED-6786-4D75-B6BB-1943B8DA7F78}"/>
              </a:ext>
            </a:extLst>
          </p:cNvPr>
          <p:cNvGrpSpPr/>
          <p:nvPr/>
        </p:nvGrpSpPr>
        <p:grpSpPr>
          <a:xfrm>
            <a:off x="9396294" y="2341662"/>
            <a:ext cx="2479675" cy="1921607"/>
            <a:chOff x="9678741" y="2363318"/>
            <a:chExt cx="2479675" cy="1921607"/>
          </a:xfrm>
        </p:grpSpPr>
        <p:graphicFrame>
          <p:nvGraphicFramePr>
            <p:cNvPr id="59" name="Object 47">
              <a:extLst>
                <a:ext uri="{FF2B5EF4-FFF2-40B4-BE49-F238E27FC236}">
                  <a16:creationId xmlns:a16="http://schemas.microsoft.com/office/drawing/2014/main" id="{4F0A5879-6113-49B9-A6CD-D91463B2E6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4494332"/>
                </p:ext>
              </p:extLst>
            </p:nvPr>
          </p:nvGraphicFramePr>
          <p:xfrm>
            <a:off x="9678741" y="3440375"/>
            <a:ext cx="2479675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001" name="Equation" r:id="rId35" imgW="711000" imgH="241200" progId="Equation.DSMT4">
                    <p:embed/>
                  </p:oleObj>
                </mc:Choice>
                <mc:Fallback>
                  <p:oleObj name="Equation" r:id="rId35" imgW="711000" imgH="241200" progId="Equation.DSMT4">
                    <p:embed/>
                    <p:pic>
                      <p:nvPicPr>
                        <p:cNvPr id="6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78741" y="3440375"/>
                          <a:ext cx="2479675" cy="84455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762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Text Box 48">
              <a:extLst>
                <a:ext uri="{FF2B5EF4-FFF2-40B4-BE49-F238E27FC236}">
                  <a16:creationId xmlns:a16="http://schemas.microsoft.com/office/drawing/2014/main" id="{B706012B-EC21-4066-B034-7159D5054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9540" y="2363318"/>
              <a:ext cx="1898078" cy="83099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电子对效应</a:t>
              </a:r>
              <a:r>
                <a:rPr lang="zh-CN" altLang="en-US" sz="2400" b="1" dirty="0">
                  <a:solidFill>
                    <a:srgbClr val="FF0000"/>
                  </a:solidFill>
                  <a:latin typeface="Arial" charset="0"/>
                  <a:ea typeface="黑体" pitchFamily="49" charset="-122"/>
                </a:rPr>
                <a:t>发生的条件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：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AB958E7-9A58-4A7E-8F95-48BF67E9FF8C}"/>
              </a:ext>
            </a:extLst>
          </p:cNvPr>
          <p:cNvGrpSpPr/>
          <p:nvPr/>
        </p:nvGrpSpPr>
        <p:grpSpPr>
          <a:xfrm>
            <a:off x="3504556" y="4949792"/>
            <a:ext cx="4909987" cy="1496913"/>
            <a:chOff x="3504556" y="4949792"/>
            <a:chExt cx="4909987" cy="1496913"/>
          </a:xfrm>
        </p:grpSpPr>
        <p:sp>
          <p:nvSpPr>
            <p:cNvPr id="62" name="Text Box 41">
              <a:extLst>
                <a:ext uri="{FF2B5EF4-FFF2-40B4-BE49-F238E27FC236}">
                  <a16:creationId xmlns:a16="http://schemas.microsoft.com/office/drawing/2014/main" id="{F6FAD075-188A-4321-95DE-382FB2035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611" y="5944011"/>
              <a:ext cx="3131493" cy="461665"/>
            </a:xfrm>
            <a:custGeom>
              <a:avLst/>
              <a:gdLst>
                <a:gd name="connsiteX0" fmla="*/ 0 w 3131493"/>
                <a:gd name="connsiteY0" fmla="*/ 0 h 461665"/>
                <a:gd name="connsiteX1" fmla="*/ 490601 w 3131493"/>
                <a:gd name="connsiteY1" fmla="*/ 0 h 461665"/>
                <a:gd name="connsiteX2" fmla="*/ 949886 w 3131493"/>
                <a:gd name="connsiteY2" fmla="*/ 0 h 461665"/>
                <a:gd name="connsiteX3" fmla="*/ 1409172 w 3131493"/>
                <a:gd name="connsiteY3" fmla="*/ 0 h 461665"/>
                <a:gd name="connsiteX4" fmla="*/ 1931087 w 3131493"/>
                <a:gd name="connsiteY4" fmla="*/ 0 h 461665"/>
                <a:gd name="connsiteX5" fmla="*/ 2484318 w 3131493"/>
                <a:gd name="connsiteY5" fmla="*/ 0 h 461665"/>
                <a:gd name="connsiteX6" fmla="*/ 3131493 w 3131493"/>
                <a:gd name="connsiteY6" fmla="*/ 0 h 461665"/>
                <a:gd name="connsiteX7" fmla="*/ 3131493 w 3131493"/>
                <a:gd name="connsiteY7" fmla="*/ 461665 h 461665"/>
                <a:gd name="connsiteX8" fmla="*/ 2640892 w 3131493"/>
                <a:gd name="connsiteY8" fmla="*/ 461665 h 461665"/>
                <a:gd name="connsiteX9" fmla="*/ 2118977 w 3131493"/>
                <a:gd name="connsiteY9" fmla="*/ 461665 h 461665"/>
                <a:gd name="connsiteX10" fmla="*/ 1659691 w 3131493"/>
                <a:gd name="connsiteY10" fmla="*/ 461665 h 461665"/>
                <a:gd name="connsiteX11" fmla="*/ 1075146 w 3131493"/>
                <a:gd name="connsiteY11" fmla="*/ 461665 h 461665"/>
                <a:gd name="connsiteX12" fmla="*/ 521916 w 3131493"/>
                <a:gd name="connsiteY12" fmla="*/ 461665 h 461665"/>
                <a:gd name="connsiteX13" fmla="*/ 0 w 3131493"/>
                <a:gd name="connsiteY13" fmla="*/ 461665 h 461665"/>
                <a:gd name="connsiteX14" fmla="*/ 0 w 3131493"/>
                <a:gd name="connsiteY1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1493" h="461665" fill="none" extrusionOk="0">
                  <a:moveTo>
                    <a:pt x="0" y="0"/>
                  </a:moveTo>
                  <a:cubicBezTo>
                    <a:pt x="175869" y="-54116"/>
                    <a:pt x="380314" y="56980"/>
                    <a:pt x="490601" y="0"/>
                  </a:cubicBezTo>
                  <a:cubicBezTo>
                    <a:pt x="600888" y="-56980"/>
                    <a:pt x="782543" y="15785"/>
                    <a:pt x="949886" y="0"/>
                  </a:cubicBezTo>
                  <a:cubicBezTo>
                    <a:pt x="1117229" y="-15785"/>
                    <a:pt x="1223790" y="32051"/>
                    <a:pt x="1409172" y="0"/>
                  </a:cubicBezTo>
                  <a:cubicBezTo>
                    <a:pt x="1594554" y="-32051"/>
                    <a:pt x="1727710" y="56298"/>
                    <a:pt x="1931087" y="0"/>
                  </a:cubicBezTo>
                  <a:cubicBezTo>
                    <a:pt x="2134464" y="-56298"/>
                    <a:pt x="2310914" y="37018"/>
                    <a:pt x="2484318" y="0"/>
                  </a:cubicBezTo>
                  <a:cubicBezTo>
                    <a:pt x="2657722" y="-37018"/>
                    <a:pt x="2999260" y="9573"/>
                    <a:pt x="3131493" y="0"/>
                  </a:cubicBezTo>
                  <a:cubicBezTo>
                    <a:pt x="3174252" y="153857"/>
                    <a:pt x="3087183" y="248212"/>
                    <a:pt x="3131493" y="461665"/>
                  </a:cubicBezTo>
                  <a:cubicBezTo>
                    <a:pt x="3006359" y="500279"/>
                    <a:pt x="2771425" y="441599"/>
                    <a:pt x="2640892" y="461665"/>
                  </a:cubicBezTo>
                  <a:cubicBezTo>
                    <a:pt x="2510359" y="481731"/>
                    <a:pt x="2242950" y="409993"/>
                    <a:pt x="2118977" y="461665"/>
                  </a:cubicBezTo>
                  <a:cubicBezTo>
                    <a:pt x="1995005" y="513337"/>
                    <a:pt x="1775230" y="423749"/>
                    <a:pt x="1659691" y="461665"/>
                  </a:cubicBezTo>
                  <a:cubicBezTo>
                    <a:pt x="1544152" y="499581"/>
                    <a:pt x="1275433" y="408044"/>
                    <a:pt x="1075146" y="461665"/>
                  </a:cubicBezTo>
                  <a:cubicBezTo>
                    <a:pt x="874860" y="515286"/>
                    <a:pt x="685766" y="459460"/>
                    <a:pt x="521916" y="461665"/>
                  </a:cubicBezTo>
                  <a:cubicBezTo>
                    <a:pt x="358066" y="463870"/>
                    <a:pt x="159834" y="420360"/>
                    <a:pt x="0" y="461665"/>
                  </a:cubicBezTo>
                  <a:cubicBezTo>
                    <a:pt x="-258" y="301761"/>
                    <a:pt x="38633" y="163916"/>
                    <a:pt x="0" y="0"/>
                  </a:cubicBezTo>
                  <a:close/>
                </a:path>
                <a:path w="3131493" h="461665" stroke="0" extrusionOk="0">
                  <a:moveTo>
                    <a:pt x="0" y="0"/>
                  </a:moveTo>
                  <a:cubicBezTo>
                    <a:pt x="255590" y="-23197"/>
                    <a:pt x="380274" y="13720"/>
                    <a:pt x="553230" y="0"/>
                  </a:cubicBezTo>
                  <a:cubicBezTo>
                    <a:pt x="726186" y="-13720"/>
                    <a:pt x="797612" y="28431"/>
                    <a:pt x="981201" y="0"/>
                  </a:cubicBezTo>
                  <a:cubicBezTo>
                    <a:pt x="1164790" y="-28431"/>
                    <a:pt x="1333246" y="44915"/>
                    <a:pt x="1503117" y="0"/>
                  </a:cubicBezTo>
                  <a:cubicBezTo>
                    <a:pt x="1672988" y="-44915"/>
                    <a:pt x="1860433" y="46160"/>
                    <a:pt x="2087662" y="0"/>
                  </a:cubicBezTo>
                  <a:cubicBezTo>
                    <a:pt x="2314891" y="-46160"/>
                    <a:pt x="2330963" y="45613"/>
                    <a:pt x="2546948" y="0"/>
                  </a:cubicBezTo>
                  <a:cubicBezTo>
                    <a:pt x="2762933" y="-45613"/>
                    <a:pt x="2883152" y="12866"/>
                    <a:pt x="3131493" y="0"/>
                  </a:cubicBezTo>
                  <a:cubicBezTo>
                    <a:pt x="3142676" y="131718"/>
                    <a:pt x="3092024" y="296095"/>
                    <a:pt x="3131493" y="461665"/>
                  </a:cubicBezTo>
                  <a:cubicBezTo>
                    <a:pt x="2938595" y="492902"/>
                    <a:pt x="2769694" y="416190"/>
                    <a:pt x="2640892" y="461665"/>
                  </a:cubicBezTo>
                  <a:cubicBezTo>
                    <a:pt x="2512090" y="507140"/>
                    <a:pt x="2245735" y="404225"/>
                    <a:pt x="2056347" y="461665"/>
                  </a:cubicBezTo>
                  <a:cubicBezTo>
                    <a:pt x="1866960" y="519105"/>
                    <a:pt x="1777410" y="406563"/>
                    <a:pt x="1503117" y="461665"/>
                  </a:cubicBezTo>
                  <a:cubicBezTo>
                    <a:pt x="1228824" y="516767"/>
                    <a:pt x="1102228" y="439255"/>
                    <a:pt x="918571" y="461665"/>
                  </a:cubicBezTo>
                  <a:cubicBezTo>
                    <a:pt x="734914" y="484075"/>
                    <a:pt x="402529" y="444429"/>
                    <a:pt x="0" y="461665"/>
                  </a:cubicBezTo>
                  <a:cubicBezTo>
                    <a:pt x="-4748" y="292822"/>
                    <a:pt x="1497" y="197584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00FF"/>
              </a:solidFill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229171872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电子库仑场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的作用：</a:t>
              </a:r>
            </a:p>
          </p:txBody>
        </p:sp>
        <p:sp>
          <p:nvSpPr>
            <p:cNvPr id="63" name="Text Box 42">
              <a:extLst>
                <a:ext uri="{FF2B5EF4-FFF2-40B4-BE49-F238E27FC236}">
                  <a16:creationId xmlns:a16="http://schemas.microsoft.com/office/drawing/2014/main" id="{09803216-FE2A-4D3C-89B1-B7167A3D6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611" y="5017011"/>
              <a:ext cx="2961067" cy="461665"/>
            </a:xfrm>
            <a:custGeom>
              <a:avLst/>
              <a:gdLst>
                <a:gd name="connsiteX0" fmla="*/ 0 w 2961067"/>
                <a:gd name="connsiteY0" fmla="*/ 0 h 461665"/>
                <a:gd name="connsiteX1" fmla="*/ 651435 w 2961067"/>
                <a:gd name="connsiteY1" fmla="*/ 0 h 461665"/>
                <a:gd name="connsiteX2" fmla="*/ 1273259 w 2961067"/>
                <a:gd name="connsiteY2" fmla="*/ 0 h 461665"/>
                <a:gd name="connsiteX3" fmla="*/ 1865472 w 2961067"/>
                <a:gd name="connsiteY3" fmla="*/ 0 h 461665"/>
                <a:gd name="connsiteX4" fmla="*/ 2398464 w 2961067"/>
                <a:gd name="connsiteY4" fmla="*/ 0 h 461665"/>
                <a:gd name="connsiteX5" fmla="*/ 2961067 w 2961067"/>
                <a:gd name="connsiteY5" fmla="*/ 0 h 461665"/>
                <a:gd name="connsiteX6" fmla="*/ 2961067 w 2961067"/>
                <a:gd name="connsiteY6" fmla="*/ 461665 h 461665"/>
                <a:gd name="connsiteX7" fmla="*/ 2457686 w 2961067"/>
                <a:gd name="connsiteY7" fmla="*/ 461665 h 461665"/>
                <a:gd name="connsiteX8" fmla="*/ 1954304 w 2961067"/>
                <a:gd name="connsiteY8" fmla="*/ 461665 h 461665"/>
                <a:gd name="connsiteX9" fmla="*/ 1362091 w 2961067"/>
                <a:gd name="connsiteY9" fmla="*/ 461665 h 461665"/>
                <a:gd name="connsiteX10" fmla="*/ 829099 w 2961067"/>
                <a:gd name="connsiteY10" fmla="*/ 461665 h 461665"/>
                <a:gd name="connsiteX11" fmla="*/ 0 w 2961067"/>
                <a:gd name="connsiteY11" fmla="*/ 461665 h 461665"/>
                <a:gd name="connsiteX12" fmla="*/ 0 w 2961067"/>
                <a:gd name="connsiteY12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61067" h="461665" fill="none" extrusionOk="0">
                  <a:moveTo>
                    <a:pt x="0" y="0"/>
                  </a:moveTo>
                  <a:cubicBezTo>
                    <a:pt x="200261" y="-75255"/>
                    <a:pt x="476646" y="46046"/>
                    <a:pt x="651435" y="0"/>
                  </a:cubicBezTo>
                  <a:cubicBezTo>
                    <a:pt x="826225" y="-46046"/>
                    <a:pt x="985841" y="21646"/>
                    <a:pt x="1273259" y="0"/>
                  </a:cubicBezTo>
                  <a:cubicBezTo>
                    <a:pt x="1560677" y="-21646"/>
                    <a:pt x="1696178" y="63647"/>
                    <a:pt x="1865472" y="0"/>
                  </a:cubicBezTo>
                  <a:cubicBezTo>
                    <a:pt x="2034766" y="-63647"/>
                    <a:pt x="2267744" y="35514"/>
                    <a:pt x="2398464" y="0"/>
                  </a:cubicBezTo>
                  <a:cubicBezTo>
                    <a:pt x="2529184" y="-35514"/>
                    <a:pt x="2811844" y="63293"/>
                    <a:pt x="2961067" y="0"/>
                  </a:cubicBezTo>
                  <a:cubicBezTo>
                    <a:pt x="2996448" y="144425"/>
                    <a:pt x="2945134" y="316619"/>
                    <a:pt x="2961067" y="461665"/>
                  </a:cubicBezTo>
                  <a:cubicBezTo>
                    <a:pt x="2767956" y="513829"/>
                    <a:pt x="2618795" y="461403"/>
                    <a:pt x="2457686" y="461665"/>
                  </a:cubicBezTo>
                  <a:cubicBezTo>
                    <a:pt x="2296577" y="461927"/>
                    <a:pt x="2161707" y="401618"/>
                    <a:pt x="1954304" y="461665"/>
                  </a:cubicBezTo>
                  <a:cubicBezTo>
                    <a:pt x="1746901" y="521712"/>
                    <a:pt x="1492449" y="442574"/>
                    <a:pt x="1362091" y="461665"/>
                  </a:cubicBezTo>
                  <a:cubicBezTo>
                    <a:pt x="1231733" y="480756"/>
                    <a:pt x="953148" y="451873"/>
                    <a:pt x="829099" y="461665"/>
                  </a:cubicBezTo>
                  <a:cubicBezTo>
                    <a:pt x="705050" y="471457"/>
                    <a:pt x="239239" y="381198"/>
                    <a:pt x="0" y="461665"/>
                  </a:cubicBezTo>
                  <a:cubicBezTo>
                    <a:pt x="-21889" y="324958"/>
                    <a:pt x="7055" y="100821"/>
                    <a:pt x="0" y="0"/>
                  </a:cubicBezTo>
                  <a:close/>
                </a:path>
                <a:path w="2961067" h="461665" stroke="0" extrusionOk="0">
                  <a:moveTo>
                    <a:pt x="0" y="0"/>
                  </a:moveTo>
                  <a:cubicBezTo>
                    <a:pt x="252406" y="-34116"/>
                    <a:pt x="459467" y="71308"/>
                    <a:pt x="621824" y="0"/>
                  </a:cubicBezTo>
                  <a:cubicBezTo>
                    <a:pt x="784181" y="-71308"/>
                    <a:pt x="1057103" y="6162"/>
                    <a:pt x="1184427" y="0"/>
                  </a:cubicBezTo>
                  <a:cubicBezTo>
                    <a:pt x="1311751" y="-6162"/>
                    <a:pt x="1533047" y="54730"/>
                    <a:pt x="1717419" y="0"/>
                  </a:cubicBezTo>
                  <a:cubicBezTo>
                    <a:pt x="1901791" y="-54730"/>
                    <a:pt x="2068750" y="12411"/>
                    <a:pt x="2368854" y="0"/>
                  </a:cubicBezTo>
                  <a:cubicBezTo>
                    <a:pt x="2668959" y="-12411"/>
                    <a:pt x="2840022" y="15429"/>
                    <a:pt x="2961067" y="0"/>
                  </a:cubicBezTo>
                  <a:cubicBezTo>
                    <a:pt x="2961434" y="149417"/>
                    <a:pt x="2907974" y="275894"/>
                    <a:pt x="2961067" y="461665"/>
                  </a:cubicBezTo>
                  <a:cubicBezTo>
                    <a:pt x="2703958" y="506731"/>
                    <a:pt x="2585920" y="396815"/>
                    <a:pt x="2309632" y="461665"/>
                  </a:cubicBezTo>
                  <a:cubicBezTo>
                    <a:pt x="2033344" y="526515"/>
                    <a:pt x="1862795" y="427892"/>
                    <a:pt x="1658198" y="461665"/>
                  </a:cubicBezTo>
                  <a:cubicBezTo>
                    <a:pt x="1453601" y="495438"/>
                    <a:pt x="1334319" y="428429"/>
                    <a:pt x="1065984" y="461665"/>
                  </a:cubicBezTo>
                  <a:cubicBezTo>
                    <a:pt x="797649" y="494901"/>
                    <a:pt x="687305" y="406976"/>
                    <a:pt x="562603" y="461665"/>
                  </a:cubicBezTo>
                  <a:cubicBezTo>
                    <a:pt x="437901" y="516354"/>
                    <a:pt x="207931" y="425422"/>
                    <a:pt x="0" y="461665"/>
                  </a:cubicBezTo>
                  <a:cubicBezTo>
                    <a:pt x="-42736" y="291957"/>
                    <a:pt x="16746" y="17799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00FF"/>
              </a:solidFill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170851514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核库仑场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的作用：</a:t>
              </a:r>
            </a:p>
          </p:txBody>
        </p:sp>
        <p:graphicFrame>
          <p:nvGraphicFramePr>
            <p:cNvPr id="64" name="Object 43">
              <a:extLst>
                <a:ext uri="{FF2B5EF4-FFF2-40B4-BE49-F238E27FC236}">
                  <a16:creationId xmlns:a16="http://schemas.microsoft.com/office/drawing/2014/main" id="{6848576A-614C-48F1-9F6E-42BCB31C9E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0450206"/>
                </p:ext>
              </p:extLst>
            </p:nvPr>
          </p:nvGraphicFramePr>
          <p:xfrm>
            <a:off x="6965155" y="4949792"/>
            <a:ext cx="1449388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002" name="Equation" r:id="rId37" imgW="583920" imgH="228600" progId="Equation.DSMT4">
                    <p:embed/>
                  </p:oleObj>
                </mc:Choice>
                <mc:Fallback>
                  <p:oleObj name="Equation" r:id="rId37" imgW="583920" imgH="228600" progId="Equation.DSMT4">
                    <p:embed/>
                    <p:pic>
                      <p:nvPicPr>
                        <p:cNvPr id="56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5155" y="4949792"/>
                          <a:ext cx="1449388" cy="568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44">
              <a:extLst>
                <a:ext uri="{FF2B5EF4-FFF2-40B4-BE49-F238E27FC236}">
                  <a16:creationId xmlns:a16="http://schemas.microsoft.com/office/drawing/2014/main" id="{BDDE7CF8-0A8A-4DBD-9480-6901D6CFA8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5891186"/>
                </p:ext>
              </p:extLst>
            </p:nvPr>
          </p:nvGraphicFramePr>
          <p:xfrm>
            <a:off x="7046118" y="5878380"/>
            <a:ext cx="1260475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003" name="Equation" r:id="rId39" imgW="507960" imgH="228600" progId="Equation.DSMT4">
                    <p:embed/>
                  </p:oleObj>
                </mc:Choice>
                <mc:Fallback>
                  <p:oleObj name="Equation" r:id="rId39" imgW="507960" imgH="228600" progId="Equation.DSMT4">
                    <p:embed/>
                    <p:pic>
                      <p:nvPicPr>
                        <p:cNvPr id="57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6118" y="5878380"/>
                          <a:ext cx="1260475" cy="568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左大括号 65">
              <a:extLst>
                <a:ext uri="{FF2B5EF4-FFF2-40B4-BE49-F238E27FC236}">
                  <a16:creationId xmlns:a16="http://schemas.microsoft.com/office/drawing/2014/main" id="{93E37367-CDEE-4966-A00E-38F2783F5EF6}"/>
                </a:ext>
              </a:extLst>
            </p:cNvPr>
            <p:cNvSpPr/>
            <p:nvPr/>
          </p:nvSpPr>
          <p:spPr>
            <a:xfrm>
              <a:off x="3504556" y="5233954"/>
              <a:ext cx="286023" cy="9271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1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805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0622" y="1"/>
            <a:ext cx="444137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/>
              <a:t>1) </a:t>
            </a:r>
            <a:r>
              <a:rPr lang="zh-CN" altLang="en-US" sz="1600" dirty="0"/>
              <a:t>正负电子的能量</a:t>
            </a:r>
          </a:p>
        </p:txBody>
      </p:sp>
      <p:graphicFrame>
        <p:nvGraphicFramePr>
          <p:cNvPr id="67" name="Object 3">
            <a:extLst>
              <a:ext uri="{FF2B5EF4-FFF2-40B4-BE49-F238E27FC236}">
                <a16:creationId xmlns:a16="http://schemas.microsoft.com/office/drawing/2014/main" id="{03BECC19-4700-4D16-B5B4-5CBA932B1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30270"/>
              </p:ext>
            </p:extLst>
          </p:nvPr>
        </p:nvGraphicFramePr>
        <p:xfrm>
          <a:off x="2427887" y="333669"/>
          <a:ext cx="370046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76" name="Equation" r:id="rId3" imgW="1384200" imgH="253800" progId="Equation.DSMT4">
                  <p:embed/>
                </p:oleObj>
              </mc:Choice>
              <mc:Fallback>
                <p:oleObj name="Equation" r:id="rId3" imgW="1384200" imgH="253800" progId="Equation.DSMT4">
                  <p:embed/>
                  <p:pic>
                    <p:nvPicPr>
                      <p:cNvPr id="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887" y="333669"/>
                        <a:ext cx="3700463" cy="6794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4">
            <a:extLst>
              <a:ext uri="{FF2B5EF4-FFF2-40B4-BE49-F238E27FC236}">
                <a16:creationId xmlns:a16="http://schemas.microsoft.com/office/drawing/2014/main" id="{4A21D67B-B0B4-4844-BEAB-261CE172A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92" y="349433"/>
            <a:ext cx="1907177" cy="466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能量守恒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  <p:graphicFrame>
        <p:nvGraphicFramePr>
          <p:cNvPr id="69" name="Object 5">
            <a:extLst>
              <a:ext uri="{FF2B5EF4-FFF2-40B4-BE49-F238E27FC236}">
                <a16:creationId xmlns:a16="http://schemas.microsoft.com/office/drawing/2014/main" id="{35845FCA-65C2-44F0-8496-9788CB943F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518734"/>
              </p:ext>
            </p:extLst>
          </p:nvPr>
        </p:nvGraphicFramePr>
        <p:xfrm>
          <a:off x="3303560" y="1233306"/>
          <a:ext cx="34925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77" name="Equation" r:id="rId5" imgW="1371600" imgH="253800" progId="Equation.DSMT4">
                  <p:embed/>
                </p:oleObj>
              </mc:Choice>
              <mc:Fallback>
                <p:oleObj name="Equation" r:id="rId5" imgW="1371600" imgH="253800" progId="Equation.DSMT4">
                  <p:embed/>
                  <p:pic>
                    <p:nvPicPr>
                      <p:cNvPr id="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560" y="1233306"/>
                        <a:ext cx="3492500" cy="6461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 Box 6">
            <a:extLst>
              <a:ext uri="{FF2B5EF4-FFF2-40B4-BE49-F238E27FC236}">
                <a16:creationId xmlns:a16="http://schemas.microsoft.com/office/drawing/2014/main" id="{44FBD137-480A-48DA-99FB-8D7DA4358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92" y="1220504"/>
            <a:ext cx="3085560" cy="466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正负电子的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总动能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为：</a:t>
            </a:r>
          </a:p>
        </p:txBody>
      </p:sp>
      <p:sp>
        <p:nvSpPr>
          <p:cNvPr id="71" name="Text Box 7">
            <a:extLst>
              <a:ext uri="{FF2B5EF4-FFF2-40B4-BE49-F238E27FC236}">
                <a16:creationId xmlns:a16="http://schemas.microsoft.com/office/drawing/2014/main" id="{D98D335D-F583-4460-8879-5BE0B9361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045" y="379656"/>
            <a:ext cx="4036131" cy="831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总动能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是在电子和正电子之间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随机分配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的，取值范围为</a:t>
            </a:r>
          </a:p>
        </p:txBody>
      </p:sp>
      <p:graphicFrame>
        <p:nvGraphicFramePr>
          <p:cNvPr id="72" name="Object 8">
            <a:extLst>
              <a:ext uri="{FF2B5EF4-FFF2-40B4-BE49-F238E27FC236}">
                <a16:creationId xmlns:a16="http://schemas.microsoft.com/office/drawing/2014/main" id="{0E2A5AA0-70CA-4854-AE6D-7EA7A4308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747553"/>
              </p:ext>
            </p:extLst>
          </p:nvPr>
        </p:nvGraphicFramePr>
        <p:xfrm>
          <a:off x="7902330" y="1233306"/>
          <a:ext cx="3085560" cy="72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78" name="Equation" r:id="rId7" imgW="1028520" imgH="241200" progId="Equation.DSMT4">
                  <p:embed/>
                </p:oleObj>
              </mc:Choice>
              <mc:Fallback>
                <p:oleObj name="Equation" r:id="rId7" imgW="1028520" imgH="241200" progId="Equation.DSMT4">
                  <p:embed/>
                  <p:pic>
                    <p:nvPicPr>
                      <p:cNvPr id="1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330" y="1233306"/>
                        <a:ext cx="3085560" cy="723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8">
            <a:extLst>
              <a:ext uri="{FF2B5EF4-FFF2-40B4-BE49-F238E27FC236}">
                <a16:creationId xmlns:a16="http://schemas.microsoft.com/office/drawing/2014/main" id="{9DA6DBA0-703C-47E8-A03F-18C9DAB7A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382035"/>
              </p:ext>
            </p:extLst>
          </p:nvPr>
        </p:nvGraphicFramePr>
        <p:xfrm>
          <a:off x="897644" y="2342318"/>
          <a:ext cx="4884738" cy="364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79" name="Graph" r:id="rId9" imgW="3928262" imgH="2933395" progId="Origin50.Graph">
                  <p:embed/>
                </p:oleObj>
              </mc:Choice>
              <mc:Fallback>
                <p:oleObj name="Graph" r:id="rId9" imgW="3928262" imgH="2933395" progId="Origin50.Graph">
                  <p:embed/>
                  <p:pic>
                    <p:nvPicPr>
                      <p:cNvPr id="10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60" t="4004" r="3999" b="4004"/>
                      <a:stretch>
                        <a:fillRect/>
                      </a:stretch>
                    </p:blipFill>
                    <p:spPr bwMode="auto">
                      <a:xfrm>
                        <a:off x="897644" y="2342318"/>
                        <a:ext cx="4884738" cy="364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Picture 12">
            <a:extLst>
              <a:ext uri="{FF2B5EF4-FFF2-40B4-BE49-F238E27FC236}">
                <a16:creationId xmlns:a16="http://schemas.microsoft.com/office/drawing/2014/main" id="{16E899B8-5284-4417-91DC-D376BE24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38" y="2094072"/>
            <a:ext cx="4780107" cy="465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DE745A9E-FEE7-4250-80ED-75E580AD9185}"/>
              </a:ext>
            </a:extLst>
          </p:cNvPr>
          <p:cNvGrpSpPr/>
          <p:nvPr/>
        </p:nvGrpSpPr>
        <p:grpSpPr>
          <a:xfrm>
            <a:off x="4930787" y="2761676"/>
            <a:ext cx="749300" cy="2677308"/>
            <a:chOff x="4283968" y="3487996"/>
            <a:chExt cx="749300" cy="2677308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6CF59B36-EA24-4F94-9964-7A514CAE5596}"/>
                </a:ext>
              </a:extLst>
            </p:cNvPr>
            <p:cNvCxnSpPr/>
            <p:nvPr/>
          </p:nvCxnSpPr>
          <p:spPr>
            <a:xfrm flipV="1">
              <a:off x="4961923" y="3789040"/>
              <a:ext cx="0" cy="23762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7" name="对象 76">
              <a:extLst>
                <a:ext uri="{FF2B5EF4-FFF2-40B4-BE49-F238E27FC236}">
                  <a16:creationId xmlns:a16="http://schemas.microsoft.com/office/drawing/2014/main" id="{A2ABB2D3-E5FD-45D4-A209-57477DE321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1423167"/>
                </p:ext>
              </p:extLst>
            </p:nvPr>
          </p:nvGraphicFramePr>
          <p:xfrm>
            <a:off x="4283968" y="3487996"/>
            <a:ext cx="7493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580" name="Equation" r:id="rId12" imgW="749160" imgH="241200" progId="Equation.DSMT4">
                    <p:embed/>
                  </p:oleObj>
                </mc:Choice>
                <mc:Fallback>
                  <p:oleObj name="Equation" r:id="rId12" imgW="749160" imgH="241200" progId="Equation.DSMT4">
                    <p:embed/>
                    <p:pic>
                      <p:nvPicPr>
                        <p:cNvPr id="109" name="对象 108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283968" y="3487996"/>
                          <a:ext cx="749300" cy="24130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C846CF7F-8F9C-4B6F-BEC4-F168DF1458C6}"/>
                </a:ext>
              </a:extLst>
            </p:cNvPr>
            <p:cNvGrpSpPr/>
            <p:nvPr/>
          </p:nvGrpSpPr>
          <p:grpSpPr>
            <a:xfrm>
              <a:off x="4315448" y="4777988"/>
              <a:ext cx="653479" cy="523220"/>
              <a:chOff x="4315448" y="4777988"/>
              <a:chExt cx="653479" cy="523220"/>
            </a:xfrm>
          </p:grpSpPr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4DDAB246-7082-4680-9A0C-74F379DD02C2}"/>
                  </a:ext>
                </a:extLst>
              </p:cNvPr>
              <p:cNvCxnSpPr/>
              <p:nvPr/>
            </p:nvCxnSpPr>
            <p:spPr>
              <a:xfrm>
                <a:off x="4315448" y="5301208"/>
                <a:ext cx="60594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69328CB5-B7FF-4A78-A149-69F13E088A52}"/>
                  </a:ext>
                </a:extLst>
              </p:cNvPr>
              <p:cNvSpPr txBox="1"/>
              <p:nvPr/>
            </p:nvSpPr>
            <p:spPr>
              <a:xfrm>
                <a:off x="4425188" y="4777988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FF0000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09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805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0622" y="1"/>
            <a:ext cx="444137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/>
              <a:t>2) </a:t>
            </a:r>
            <a:r>
              <a:rPr lang="zh-CN" altLang="en-US" sz="1600" dirty="0"/>
              <a:t>正负电子的运动方向</a:t>
            </a:r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25E52F6F-D298-487F-8ED5-C275657ED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96" y="638527"/>
            <a:ext cx="8784976" cy="1169551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电子和正电子应沿着入射光子方向的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前向角度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发射。</a:t>
            </a:r>
          </a:p>
          <a:p>
            <a:pPr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而且，入射光子的能量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越高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，正负电子的发射方向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越是前倾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aphicFrame>
        <p:nvGraphicFramePr>
          <p:cNvPr id="30" name="Object 8">
            <a:extLst>
              <a:ext uri="{FF2B5EF4-FFF2-40B4-BE49-F238E27FC236}">
                <a16:creationId xmlns:a16="http://schemas.microsoft.com/office/drawing/2014/main" id="{955F6A66-CD7F-48AA-86CC-D1381183A0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624560"/>
              </p:ext>
            </p:extLst>
          </p:nvPr>
        </p:nvGraphicFramePr>
        <p:xfrm>
          <a:off x="178576" y="1724119"/>
          <a:ext cx="12013424" cy="452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31" name="Graph" r:id="rId3" imgW="4155480" imgH="2886840" progId="Origin50.Graph">
                  <p:embed/>
                </p:oleObj>
              </mc:Choice>
              <mc:Fallback>
                <p:oleObj name="Graph" r:id="rId3" imgW="4155480" imgH="2886840" progId="Origin50.Graph">
                  <p:embed/>
                  <p:pic>
                    <p:nvPicPr>
                      <p:cNvPr id="2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l="4936" t="5852" r="4518" b="45038"/>
                      <a:stretch>
                        <a:fillRect/>
                      </a:stretch>
                    </p:blipFill>
                    <p:spPr bwMode="auto">
                      <a:xfrm>
                        <a:off x="178576" y="1724119"/>
                        <a:ext cx="12013424" cy="452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9">
            <a:extLst>
              <a:ext uri="{FF2B5EF4-FFF2-40B4-BE49-F238E27FC236}">
                <a16:creationId xmlns:a16="http://schemas.microsoft.com/office/drawing/2014/main" id="{A41C2509-DDD1-4617-999A-EE72FD46E77E}"/>
              </a:ext>
            </a:extLst>
          </p:cNvPr>
          <p:cNvGrpSpPr>
            <a:grpSpLocks/>
          </p:cNvGrpSpPr>
          <p:nvPr/>
        </p:nvGrpSpPr>
        <p:grpSpPr bwMode="auto">
          <a:xfrm>
            <a:off x="3957768" y="5763919"/>
            <a:ext cx="1549400" cy="203200"/>
            <a:chOff x="1949" y="3517"/>
            <a:chExt cx="3244" cy="425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D028984-7E41-4A39-BF2F-73A4AEA04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" y="3632"/>
              <a:ext cx="907" cy="310"/>
            </a:xfrm>
            <a:custGeom>
              <a:avLst/>
              <a:gdLst>
                <a:gd name="T0" fmla="*/ 0 w 907"/>
                <a:gd name="T1" fmla="*/ 204 h 310"/>
                <a:gd name="T2" fmla="*/ 136 w 907"/>
                <a:gd name="T3" fmla="*/ 68 h 310"/>
                <a:gd name="T4" fmla="*/ 317 w 907"/>
                <a:gd name="T5" fmla="*/ 23 h 310"/>
                <a:gd name="T6" fmla="*/ 544 w 907"/>
                <a:gd name="T7" fmla="*/ 204 h 310"/>
                <a:gd name="T8" fmla="*/ 680 w 907"/>
                <a:gd name="T9" fmla="*/ 295 h 310"/>
                <a:gd name="T10" fmla="*/ 907 w 907"/>
                <a:gd name="T11" fmla="*/ 113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7" h="310">
                  <a:moveTo>
                    <a:pt x="0" y="204"/>
                  </a:moveTo>
                  <a:cubicBezTo>
                    <a:pt x="41" y="151"/>
                    <a:pt x="83" y="98"/>
                    <a:pt x="136" y="68"/>
                  </a:cubicBezTo>
                  <a:cubicBezTo>
                    <a:pt x="189" y="38"/>
                    <a:pt x="249" y="0"/>
                    <a:pt x="317" y="23"/>
                  </a:cubicBezTo>
                  <a:cubicBezTo>
                    <a:pt x="385" y="46"/>
                    <a:pt x="484" y="159"/>
                    <a:pt x="544" y="204"/>
                  </a:cubicBezTo>
                  <a:cubicBezTo>
                    <a:pt x="604" y="249"/>
                    <a:pt x="620" y="310"/>
                    <a:pt x="680" y="295"/>
                  </a:cubicBezTo>
                  <a:cubicBezTo>
                    <a:pt x="740" y="280"/>
                    <a:pt x="823" y="196"/>
                    <a:pt x="907" y="113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85006DE6-744E-4815-AC8D-EB52B149B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3583"/>
              <a:ext cx="907" cy="310"/>
            </a:xfrm>
            <a:custGeom>
              <a:avLst/>
              <a:gdLst>
                <a:gd name="T0" fmla="*/ 0 w 907"/>
                <a:gd name="T1" fmla="*/ 204 h 310"/>
                <a:gd name="T2" fmla="*/ 136 w 907"/>
                <a:gd name="T3" fmla="*/ 68 h 310"/>
                <a:gd name="T4" fmla="*/ 317 w 907"/>
                <a:gd name="T5" fmla="*/ 23 h 310"/>
                <a:gd name="T6" fmla="*/ 544 w 907"/>
                <a:gd name="T7" fmla="*/ 204 h 310"/>
                <a:gd name="T8" fmla="*/ 680 w 907"/>
                <a:gd name="T9" fmla="*/ 295 h 310"/>
                <a:gd name="T10" fmla="*/ 907 w 907"/>
                <a:gd name="T11" fmla="*/ 113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7" h="310">
                  <a:moveTo>
                    <a:pt x="0" y="204"/>
                  </a:moveTo>
                  <a:cubicBezTo>
                    <a:pt x="41" y="151"/>
                    <a:pt x="83" y="98"/>
                    <a:pt x="136" y="68"/>
                  </a:cubicBezTo>
                  <a:cubicBezTo>
                    <a:pt x="189" y="38"/>
                    <a:pt x="249" y="0"/>
                    <a:pt x="317" y="23"/>
                  </a:cubicBezTo>
                  <a:cubicBezTo>
                    <a:pt x="385" y="46"/>
                    <a:pt x="484" y="159"/>
                    <a:pt x="544" y="204"/>
                  </a:cubicBezTo>
                  <a:cubicBezTo>
                    <a:pt x="604" y="249"/>
                    <a:pt x="620" y="310"/>
                    <a:pt x="680" y="295"/>
                  </a:cubicBezTo>
                  <a:cubicBezTo>
                    <a:pt x="740" y="280"/>
                    <a:pt x="823" y="196"/>
                    <a:pt x="907" y="113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6C9374C-805D-4CF9-BE45-B828F36E6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3517"/>
              <a:ext cx="907" cy="310"/>
            </a:xfrm>
            <a:custGeom>
              <a:avLst/>
              <a:gdLst>
                <a:gd name="T0" fmla="*/ 0 w 907"/>
                <a:gd name="T1" fmla="*/ 204 h 310"/>
                <a:gd name="T2" fmla="*/ 136 w 907"/>
                <a:gd name="T3" fmla="*/ 68 h 310"/>
                <a:gd name="T4" fmla="*/ 317 w 907"/>
                <a:gd name="T5" fmla="*/ 23 h 310"/>
                <a:gd name="T6" fmla="*/ 544 w 907"/>
                <a:gd name="T7" fmla="*/ 204 h 310"/>
                <a:gd name="T8" fmla="*/ 680 w 907"/>
                <a:gd name="T9" fmla="*/ 295 h 310"/>
                <a:gd name="T10" fmla="*/ 907 w 907"/>
                <a:gd name="T11" fmla="*/ 113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7" h="310">
                  <a:moveTo>
                    <a:pt x="0" y="204"/>
                  </a:moveTo>
                  <a:cubicBezTo>
                    <a:pt x="41" y="151"/>
                    <a:pt x="83" y="98"/>
                    <a:pt x="136" y="68"/>
                  </a:cubicBezTo>
                  <a:cubicBezTo>
                    <a:pt x="189" y="38"/>
                    <a:pt x="249" y="0"/>
                    <a:pt x="317" y="23"/>
                  </a:cubicBezTo>
                  <a:cubicBezTo>
                    <a:pt x="385" y="46"/>
                    <a:pt x="484" y="159"/>
                    <a:pt x="544" y="204"/>
                  </a:cubicBezTo>
                  <a:cubicBezTo>
                    <a:pt x="604" y="249"/>
                    <a:pt x="620" y="310"/>
                    <a:pt x="680" y="295"/>
                  </a:cubicBezTo>
                  <a:cubicBezTo>
                    <a:pt x="740" y="280"/>
                    <a:pt x="823" y="196"/>
                    <a:pt x="907" y="113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13">
              <a:extLst>
                <a:ext uri="{FF2B5EF4-FFF2-40B4-BE49-F238E27FC236}">
                  <a16:creationId xmlns:a16="http://schemas.microsoft.com/office/drawing/2014/main" id="{50EBC30A-AD5F-47B0-9A41-03E7361C9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3612"/>
              <a:ext cx="589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 Box 14">
            <a:extLst>
              <a:ext uri="{FF2B5EF4-FFF2-40B4-BE49-F238E27FC236}">
                <a16:creationId xmlns:a16="http://schemas.microsoft.com/office/drawing/2014/main" id="{386A9D50-03AA-4604-9F5B-FF5AC758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181" y="5968009"/>
            <a:ext cx="996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仿宋" pitchFamily="2" charset="-122"/>
              </a:rPr>
              <a:t>入射光子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FACE7E51-C296-4222-AE2A-53530DCBDE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39216" y="5649619"/>
            <a:ext cx="2808312" cy="169284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Text Box 16">
            <a:extLst>
              <a:ext uri="{FF2B5EF4-FFF2-40B4-BE49-F238E27FC236}">
                <a16:creationId xmlns:a16="http://schemas.microsoft.com/office/drawing/2014/main" id="{576B102E-D5B5-4277-BD89-1638513C6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71" y="5775416"/>
            <a:ext cx="996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仿宋" pitchFamily="2" charset="-122"/>
              </a:rPr>
              <a:t>出射电子</a:t>
            </a:r>
          </a:p>
        </p:txBody>
      </p:sp>
    </p:spTree>
    <p:extLst>
      <p:ext uri="{BB962C8B-B14F-4D97-AF65-F5344CB8AC3E}">
        <p14:creationId xmlns:p14="http://schemas.microsoft.com/office/powerpoint/2010/main" val="3377096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805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0622" y="1"/>
            <a:ext cx="444137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/>
              <a:t>3) </a:t>
            </a:r>
            <a:r>
              <a:rPr lang="zh-CN" altLang="en-US" sz="1600" dirty="0"/>
              <a:t>电子对效应的截面</a:t>
            </a:r>
          </a:p>
        </p:txBody>
      </p:sp>
      <p:graphicFrame>
        <p:nvGraphicFramePr>
          <p:cNvPr id="16" name="对象 2">
            <a:extLst>
              <a:ext uri="{FF2B5EF4-FFF2-40B4-BE49-F238E27FC236}">
                <a16:creationId xmlns:a16="http://schemas.microsoft.com/office/drawing/2014/main" id="{EC309751-4C93-4430-B706-48A3EF12D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235427"/>
              </p:ext>
            </p:extLst>
          </p:nvPr>
        </p:nvGraphicFramePr>
        <p:xfrm>
          <a:off x="-194155" y="212526"/>
          <a:ext cx="9144670" cy="638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37" name="Graph" r:id="rId3" imgW="4156253" imgH="2901696" progId="Origin50.Graph">
                  <p:embed/>
                </p:oleObj>
              </mc:Choice>
              <mc:Fallback>
                <p:oleObj name="Graph" r:id="rId3" imgW="4156253" imgH="2901696" progId="Origin50.Graph">
                  <p:embed/>
                  <p:pic>
                    <p:nvPicPr>
                      <p:cNvPr id="17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4155" y="212526"/>
                        <a:ext cx="9144670" cy="6384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62EC2E6E-9AC6-45E2-B759-8A19FB5E864F}"/>
              </a:ext>
            </a:extLst>
          </p:cNvPr>
          <p:cNvGrpSpPr/>
          <p:nvPr/>
        </p:nvGrpSpPr>
        <p:grpSpPr>
          <a:xfrm>
            <a:off x="1357663" y="4077072"/>
            <a:ext cx="2951535" cy="2232248"/>
            <a:chOff x="1403648" y="4077072"/>
            <a:chExt cx="2951535" cy="2232248"/>
          </a:xfrm>
        </p:grpSpPr>
        <p:graphicFrame>
          <p:nvGraphicFramePr>
            <p:cNvPr id="18" name="Object 5">
              <a:extLst>
                <a:ext uri="{FF2B5EF4-FFF2-40B4-BE49-F238E27FC236}">
                  <a16:creationId xmlns:a16="http://schemas.microsoft.com/office/drawing/2014/main" id="{2037ED66-EF98-4224-85CF-B604663054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5675635"/>
                </p:ext>
              </p:extLst>
            </p:nvPr>
          </p:nvGraphicFramePr>
          <p:xfrm>
            <a:off x="2051720" y="4221088"/>
            <a:ext cx="2303463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338" name="Equation" r:id="rId5" imgW="698400" imgH="253800" progId="Equation.DSMT4">
                    <p:embed/>
                  </p:oleObj>
                </mc:Choice>
                <mc:Fallback>
                  <p:oleObj name="Equation" r:id="rId5" imgW="698400" imgH="253800" progId="Equation.DSMT4">
                    <p:embed/>
                    <p:pic>
                      <p:nvPicPr>
                        <p:cNvPr id="1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720" y="4221088"/>
                          <a:ext cx="2303463" cy="838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>
                          <a:solidFill>
                            <a:schemeClr val="bg1">
                              <a:lumMod val="85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E95812A-21E2-4D7D-9A65-2B24498345C8}"/>
                </a:ext>
              </a:extLst>
            </p:cNvPr>
            <p:cNvSpPr/>
            <p:nvPr/>
          </p:nvSpPr>
          <p:spPr>
            <a:xfrm>
              <a:off x="1403648" y="4077072"/>
              <a:ext cx="576064" cy="2232248"/>
            </a:xfrm>
            <a:prstGeom prst="ellipse">
              <a:avLst/>
            </a:prstGeom>
            <a:noFill/>
            <a:ln w="762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3828BB-3B06-4BA5-9C98-B06448A33A25}"/>
              </a:ext>
            </a:extLst>
          </p:cNvPr>
          <p:cNvGrpSpPr/>
          <p:nvPr/>
        </p:nvGrpSpPr>
        <p:grpSpPr>
          <a:xfrm>
            <a:off x="6181653" y="1052736"/>
            <a:ext cx="2736850" cy="4752528"/>
            <a:chOff x="6227638" y="1196752"/>
            <a:chExt cx="2736850" cy="475252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A336BBB-28DE-444F-A48B-3006AB117DC4}"/>
                </a:ext>
              </a:extLst>
            </p:cNvPr>
            <p:cNvSpPr/>
            <p:nvPr/>
          </p:nvSpPr>
          <p:spPr>
            <a:xfrm>
              <a:off x="7164288" y="1196752"/>
              <a:ext cx="576064" cy="4752528"/>
            </a:xfrm>
            <a:prstGeom prst="ellipse">
              <a:avLst/>
            </a:prstGeom>
            <a:noFill/>
            <a:ln w="762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2" name="Object 10">
              <a:extLst>
                <a:ext uri="{FF2B5EF4-FFF2-40B4-BE49-F238E27FC236}">
                  <a16:creationId xmlns:a16="http://schemas.microsoft.com/office/drawing/2014/main" id="{AC3BAD06-222B-483C-9AA4-178EEBACB7B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8696821"/>
                </p:ext>
              </p:extLst>
            </p:nvPr>
          </p:nvGraphicFramePr>
          <p:xfrm>
            <a:off x="6227638" y="1988840"/>
            <a:ext cx="2736850" cy="803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339" name="Equation" r:id="rId7" imgW="863280" imgH="253800" progId="Equation.DSMT4">
                    <p:embed/>
                  </p:oleObj>
                </mc:Choice>
                <mc:Fallback>
                  <p:oleObj name="Equation" r:id="rId7" imgW="863280" imgH="253800" progId="Equation.DSMT4">
                    <p:embed/>
                    <p:pic>
                      <p:nvPicPr>
                        <p:cNvPr id="3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7638" y="1988840"/>
                          <a:ext cx="2736850" cy="8032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>
                          <a:solidFill>
                            <a:schemeClr val="bg1">
                              <a:lumMod val="85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Text Box 6">
            <a:extLst>
              <a:ext uri="{FF2B5EF4-FFF2-40B4-BE49-F238E27FC236}">
                <a16:creationId xmlns:a16="http://schemas.microsoft.com/office/drawing/2014/main" id="{309F5E3A-1FAB-470F-9C95-6139F7871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065" y="3000093"/>
            <a:ext cx="3501135" cy="2695866"/>
          </a:xfrm>
          <a:custGeom>
            <a:avLst/>
            <a:gdLst>
              <a:gd name="connsiteX0" fmla="*/ 0 w 3501135"/>
              <a:gd name="connsiteY0" fmla="*/ 0 h 2695866"/>
              <a:gd name="connsiteX1" fmla="*/ 478488 w 3501135"/>
              <a:gd name="connsiteY1" fmla="*/ 0 h 2695866"/>
              <a:gd name="connsiteX2" fmla="*/ 956977 w 3501135"/>
              <a:gd name="connsiteY2" fmla="*/ 0 h 2695866"/>
              <a:gd name="connsiteX3" fmla="*/ 1435465 w 3501135"/>
              <a:gd name="connsiteY3" fmla="*/ 0 h 2695866"/>
              <a:gd name="connsiteX4" fmla="*/ 1983977 w 3501135"/>
              <a:gd name="connsiteY4" fmla="*/ 0 h 2695866"/>
              <a:gd name="connsiteX5" fmla="*/ 2602510 w 3501135"/>
              <a:gd name="connsiteY5" fmla="*/ 0 h 2695866"/>
              <a:gd name="connsiteX6" fmla="*/ 3501135 w 3501135"/>
              <a:gd name="connsiteY6" fmla="*/ 0 h 2695866"/>
              <a:gd name="connsiteX7" fmla="*/ 3501135 w 3501135"/>
              <a:gd name="connsiteY7" fmla="*/ 566132 h 2695866"/>
              <a:gd name="connsiteX8" fmla="*/ 3501135 w 3501135"/>
              <a:gd name="connsiteY8" fmla="*/ 1078346 h 2695866"/>
              <a:gd name="connsiteX9" fmla="*/ 3501135 w 3501135"/>
              <a:gd name="connsiteY9" fmla="*/ 1563602 h 2695866"/>
              <a:gd name="connsiteX10" fmla="*/ 3501135 w 3501135"/>
              <a:gd name="connsiteY10" fmla="*/ 2021900 h 2695866"/>
              <a:gd name="connsiteX11" fmla="*/ 3501135 w 3501135"/>
              <a:gd name="connsiteY11" fmla="*/ 2695866 h 2695866"/>
              <a:gd name="connsiteX12" fmla="*/ 2987635 w 3501135"/>
              <a:gd name="connsiteY12" fmla="*/ 2695866 h 2695866"/>
              <a:gd name="connsiteX13" fmla="*/ 2334090 w 3501135"/>
              <a:gd name="connsiteY13" fmla="*/ 2695866 h 2695866"/>
              <a:gd name="connsiteX14" fmla="*/ 1715556 w 3501135"/>
              <a:gd name="connsiteY14" fmla="*/ 2695866 h 2695866"/>
              <a:gd name="connsiteX15" fmla="*/ 1237068 w 3501135"/>
              <a:gd name="connsiteY15" fmla="*/ 2695866 h 2695866"/>
              <a:gd name="connsiteX16" fmla="*/ 583522 w 3501135"/>
              <a:gd name="connsiteY16" fmla="*/ 2695866 h 2695866"/>
              <a:gd name="connsiteX17" fmla="*/ 0 w 3501135"/>
              <a:gd name="connsiteY17" fmla="*/ 2695866 h 2695866"/>
              <a:gd name="connsiteX18" fmla="*/ 0 w 3501135"/>
              <a:gd name="connsiteY18" fmla="*/ 2183651 h 2695866"/>
              <a:gd name="connsiteX19" fmla="*/ 0 w 3501135"/>
              <a:gd name="connsiteY19" fmla="*/ 1671437 h 2695866"/>
              <a:gd name="connsiteX20" fmla="*/ 0 w 3501135"/>
              <a:gd name="connsiteY20" fmla="*/ 1132264 h 2695866"/>
              <a:gd name="connsiteX21" fmla="*/ 0 w 3501135"/>
              <a:gd name="connsiteY21" fmla="*/ 673966 h 2695866"/>
              <a:gd name="connsiteX22" fmla="*/ 0 w 3501135"/>
              <a:gd name="connsiteY22" fmla="*/ 0 h 26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01135" h="2695866" fill="none" extrusionOk="0">
                <a:moveTo>
                  <a:pt x="0" y="0"/>
                </a:moveTo>
                <a:cubicBezTo>
                  <a:pt x="112311" y="-11362"/>
                  <a:pt x="314095" y="34331"/>
                  <a:pt x="478488" y="0"/>
                </a:cubicBezTo>
                <a:cubicBezTo>
                  <a:pt x="642881" y="-34331"/>
                  <a:pt x="798735" y="51073"/>
                  <a:pt x="956977" y="0"/>
                </a:cubicBezTo>
                <a:cubicBezTo>
                  <a:pt x="1115219" y="-51073"/>
                  <a:pt x="1317555" y="1776"/>
                  <a:pt x="1435465" y="0"/>
                </a:cubicBezTo>
                <a:cubicBezTo>
                  <a:pt x="1553375" y="-1776"/>
                  <a:pt x="1719327" y="54831"/>
                  <a:pt x="1983977" y="0"/>
                </a:cubicBezTo>
                <a:cubicBezTo>
                  <a:pt x="2248627" y="-54831"/>
                  <a:pt x="2427715" y="59024"/>
                  <a:pt x="2602510" y="0"/>
                </a:cubicBezTo>
                <a:cubicBezTo>
                  <a:pt x="2777305" y="-59024"/>
                  <a:pt x="3271046" y="73903"/>
                  <a:pt x="3501135" y="0"/>
                </a:cubicBezTo>
                <a:cubicBezTo>
                  <a:pt x="3549765" y="257701"/>
                  <a:pt x="3484000" y="350018"/>
                  <a:pt x="3501135" y="566132"/>
                </a:cubicBezTo>
                <a:cubicBezTo>
                  <a:pt x="3518270" y="782246"/>
                  <a:pt x="3472300" y="906129"/>
                  <a:pt x="3501135" y="1078346"/>
                </a:cubicBezTo>
                <a:cubicBezTo>
                  <a:pt x="3529970" y="1250563"/>
                  <a:pt x="3474808" y="1336586"/>
                  <a:pt x="3501135" y="1563602"/>
                </a:cubicBezTo>
                <a:cubicBezTo>
                  <a:pt x="3527462" y="1790618"/>
                  <a:pt x="3473596" y="1830047"/>
                  <a:pt x="3501135" y="2021900"/>
                </a:cubicBezTo>
                <a:cubicBezTo>
                  <a:pt x="3528674" y="2213753"/>
                  <a:pt x="3427164" y="2451063"/>
                  <a:pt x="3501135" y="2695866"/>
                </a:cubicBezTo>
                <a:cubicBezTo>
                  <a:pt x="3366771" y="2706121"/>
                  <a:pt x="3148973" y="2675443"/>
                  <a:pt x="2987635" y="2695866"/>
                </a:cubicBezTo>
                <a:cubicBezTo>
                  <a:pt x="2826297" y="2716289"/>
                  <a:pt x="2603479" y="2632073"/>
                  <a:pt x="2334090" y="2695866"/>
                </a:cubicBezTo>
                <a:cubicBezTo>
                  <a:pt x="2064701" y="2759659"/>
                  <a:pt x="1970347" y="2632461"/>
                  <a:pt x="1715556" y="2695866"/>
                </a:cubicBezTo>
                <a:cubicBezTo>
                  <a:pt x="1460765" y="2759271"/>
                  <a:pt x="1338609" y="2689663"/>
                  <a:pt x="1237068" y="2695866"/>
                </a:cubicBezTo>
                <a:cubicBezTo>
                  <a:pt x="1135527" y="2702069"/>
                  <a:pt x="841339" y="2681772"/>
                  <a:pt x="583522" y="2695866"/>
                </a:cubicBezTo>
                <a:cubicBezTo>
                  <a:pt x="325705" y="2709960"/>
                  <a:pt x="129523" y="2642246"/>
                  <a:pt x="0" y="2695866"/>
                </a:cubicBezTo>
                <a:cubicBezTo>
                  <a:pt x="-618" y="2525252"/>
                  <a:pt x="4585" y="2328874"/>
                  <a:pt x="0" y="2183651"/>
                </a:cubicBezTo>
                <a:cubicBezTo>
                  <a:pt x="-4585" y="2038428"/>
                  <a:pt x="11969" y="1835841"/>
                  <a:pt x="0" y="1671437"/>
                </a:cubicBezTo>
                <a:cubicBezTo>
                  <a:pt x="-11969" y="1507033"/>
                  <a:pt x="32487" y="1298000"/>
                  <a:pt x="0" y="1132264"/>
                </a:cubicBezTo>
                <a:cubicBezTo>
                  <a:pt x="-32487" y="966528"/>
                  <a:pt x="2682" y="892185"/>
                  <a:pt x="0" y="673966"/>
                </a:cubicBezTo>
                <a:cubicBezTo>
                  <a:pt x="-2682" y="455747"/>
                  <a:pt x="60449" y="205296"/>
                  <a:pt x="0" y="0"/>
                </a:cubicBezTo>
                <a:close/>
              </a:path>
              <a:path w="3501135" h="2695866" stroke="0" extrusionOk="0">
                <a:moveTo>
                  <a:pt x="0" y="0"/>
                </a:moveTo>
                <a:cubicBezTo>
                  <a:pt x="169360" y="-43259"/>
                  <a:pt x="333127" y="72306"/>
                  <a:pt x="618534" y="0"/>
                </a:cubicBezTo>
                <a:cubicBezTo>
                  <a:pt x="903941" y="-72306"/>
                  <a:pt x="939128" y="17387"/>
                  <a:pt x="1202056" y="0"/>
                </a:cubicBezTo>
                <a:cubicBezTo>
                  <a:pt x="1464984" y="-17387"/>
                  <a:pt x="1627589" y="64287"/>
                  <a:pt x="1855602" y="0"/>
                </a:cubicBezTo>
                <a:cubicBezTo>
                  <a:pt x="2083615" y="-64287"/>
                  <a:pt x="2320061" y="6242"/>
                  <a:pt x="2474135" y="0"/>
                </a:cubicBezTo>
                <a:cubicBezTo>
                  <a:pt x="2628209" y="-6242"/>
                  <a:pt x="3245973" y="25365"/>
                  <a:pt x="3501135" y="0"/>
                </a:cubicBezTo>
                <a:cubicBezTo>
                  <a:pt x="3506645" y="187020"/>
                  <a:pt x="3445536" y="347648"/>
                  <a:pt x="3501135" y="485256"/>
                </a:cubicBezTo>
                <a:cubicBezTo>
                  <a:pt x="3556734" y="622864"/>
                  <a:pt x="3485098" y="777802"/>
                  <a:pt x="3501135" y="997470"/>
                </a:cubicBezTo>
                <a:cubicBezTo>
                  <a:pt x="3517172" y="1217138"/>
                  <a:pt x="3449005" y="1238941"/>
                  <a:pt x="3501135" y="1455768"/>
                </a:cubicBezTo>
                <a:cubicBezTo>
                  <a:pt x="3553265" y="1672595"/>
                  <a:pt x="3448405" y="1778185"/>
                  <a:pt x="3501135" y="1941024"/>
                </a:cubicBezTo>
                <a:cubicBezTo>
                  <a:pt x="3553865" y="2103863"/>
                  <a:pt x="3417294" y="2349711"/>
                  <a:pt x="3501135" y="2695866"/>
                </a:cubicBezTo>
                <a:cubicBezTo>
                  <a:pt x="3209766" y="2700680"/>
                  <a:pt x="3116845" y="2683018"/>
                  <a:pt x="2917613" y="2695866"/>
                </a:cubicBezTo>
                <a:cubicBezTo>
                  <a:pt x="2718381" y="2708714"/>
                  <a:pt x="2452727" y="2636516"/>
                  <a:pt x="2299079" y="2695866"/>
                </a:cubicBezTo>
                <a:cubicBezTo>
                  <a:pt x="2145431" y="2755216"/>
                  <a:pt x="1843592" y="2636319"/>
                  <a:pt x="1645533" y="2695866"/>
                </a:cubicBezTo>
                <a:cubicBezTo>
                  <a:pt x="1447474" y="2755413"/>
                  <a:pt x="1234828" y="2639782"/>
                  <a:pt x="1097022" y="2695866"/>
                </a:cubicBezTo>
                <a:cubicBezTo>
                  <a:pt x="959216" y="2751950"/>
                  <a:pt x="661012" y="2668172"/>
                  <a:pt x="548511" y="2695866"/>
                </a:cubicBezTo>
                <a:cubicBezTo>
                  <a:pt x="436010" y="2723560"/>
                  <a:pt x="245128" y="2676399"/>
                  <a:pt x="0" y="2695866"/>
                </a:cubicBezTo>
                <a:cubicBezTo>
                  <a:pt x="-17789" y="2532721"/>
                  <a:pt x="29905" y="2412970"/>
                  <a:pt x="0" y="2210610"/>
                </a:cubicBezTo>
                <a:cubicBezTo>
                  <a:pt x="-29905" y="2008250"/>
                  <a:pt x="23642" y="1841442"/>
                  <a:pt x="0" y="1671437"/>
                </a:cubicBezTo>
                <a:cubicBezTo>
                  <a:pt x="-23642" y="1501432"/>
                  <a:pt x="42763" y="1377141"/>
                  <a:pt x="0" y="1105305"/>
                </a:cubicBezTo>
                <a:cubicBezTo>
                  <a:pt x="-42763" y="833469"/>
                  <a:pt x="62077" y="707339"/>
                  <a:pt x="0" y="566132"/>
                </a:cubicBezTo>
                <a:cubicBezTo>
                  <a:pt x="-62077" y="424925"/>
                  <a:pt x="59327" y="193776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 algn="ctr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424759336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</a:p>
          <a:p>
            <a:pPr marL="457200" indent="-4572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l-GR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光电？康普顿？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50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805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0622" y="1"/>
            <a:ext cx="444137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能谱中与正电子湮没相关的峰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17A152-2080-44EA-8329-53CF24EDA080}"/>
              </a:ext>
            </a:extLst>
          </p:cNvPr>
          <p:cNvGrpSpPr/>
          <p:nvPr/>
        </p:nvGrpSpPr>
        <p:grpSpPr>
          <a:xfrm>
            <a:off x="214133" y="549821"/>
            <a:ext cx="11226327" cy="6036542"/>
            <a:chOff x="4139952" y="3949230"/>
            <a:chExt cx="4912738" cy="264164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5445C57-9260-420A-96B1-552BAEF4AC1C}"/>
                </a:ext>
              </a:extLst>
            </p:cNvPr>
            <p:cNvGrpSpPr/>
            <p:nvPr/>
          </p:nvGrpSpPr>
          <p:grpSpPr>
            <a:xfrm>
              <a:off x="4139952" y="3949230"/>
              <a:ext cx="4912738" cy="2641643"/>
              <a:chOff x="5905243" y="2903537"/>
              <a:chExt cx="7153273" cy="3846408"/>
            </a:xfrm>
          </p:grpSpPr>
          <p:pic>
            <p:nvPicPr>
              <p:cNvPr id="32" name="Picture 14" descr="âsingle escape peakâçå¾çæç´¢ç»æ">
                <a:extLst>
                  <a:ext uri="{FF2B5EF4-FFF2-40B4-BE49-F238E27FC236}">
                    <a16:creationId xmlns:a16="http://schemas.microsoft.com/office/drawing/2014/main" id="{0620B714-10D7-4BEA-BBBD-315D2B0AB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5243" y="2903537"/>
                <a:ext cx="7153273" cy="3846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AE1B3F-AF96-464C-8812-AB21E67519B7}"/>
                  </a:ext>
                </a:extLst>
              </p:cNvPr>
              <p:cNvSpPr txBox="1"/>
              <p:nvPr/>
            </p:nvSpPr>
            <p:spPr>
              <a:xfrm>
                <a:off x="6247672" y="6291778"/>
                <a:ext cx="1963330" cy="235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注：这是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HPGe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探测器的能谱</a:t>
                </a: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73AFF1C-B151-463C-8638-BE85DB87B458}"/>
                </a:ext>
              </a:extLst>
            </p:cNvPr>
            <p:cNvSpPr txBox="1"/>
            <p:nvPr/>
          </p:nvSpPr>
          <p:spPr>
            <a:xfrm>
              <a:off x="6377322" y="3949230"/>
              <a:ext cx="272990" cy="686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FF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全能峰</a:t>
              </a:r>
              <a:r>
                <a:rPr lang="en-US" altLang="zh-CN" sz="2400" dirty="0">
                  <a:solidFill>
                    <a:srgbClr val="FFFF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zh-CN" altLang="en-US" sz="2400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72F2EA4-750F-4283-9D8A-8DAEA76A7A8F}"/>
                </a:ext>
              </a:extLst>
            </p:cNvPr>
            <p:cNvSpPr txBox="1"/>
            <p:nvPr/>
          </p:nvSpPr>
          <p:spPr>
            <a:xfrm>
              <a:off x="5858702" y="4054271"/>
              <a:ext cx="161766" cy="84852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单逃逸峰</a:t>
              </a:r>
              <a:r>
                <a:rPr lang="en-US" altLang="zh-CN" sz="24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FF40586-F0B9-4827-8B7A-48FDC06809E7}"/>
                </a:ext>
              </a:extLst>
            </p:cNvPr>
            <p:cNvSpPr txBox="1"/>
            <p:nvPr/>
          </p:nvSpPr>
          <p:spPr>
            <a:xfrm>
              <a:off x="5334266" y="4061343"/>
              <a:ext cx="208226" cy="84852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双逃逸峰</a:t>
              </a:r>
              <a:r>
                <a:rPr lang="en-US" altLang="zh-CN" sz="24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7603290-7E67-4C5B-8116-9062B8C82B1E}"/>
                </a:ext>
              </a:extLst>
            </p:cNvPr>
            <p:cNvSpPr txBox="1"/>
            <p:nvPr/>
          </p:nvSpPr>
          <p:spPr>
            <a:xfrm>
              <a:off x="4725035" y="4203313"/>
              <a:ext cx="194924" cy="525274"/>
            </a:xfrm>
            <a:prstGeom prst="rect">
              <a:avLst/>
            </a:prstGeom>
            <a:solidFill>
              <a:srgbClr val="3366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FF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湮没峰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0D1D0CE-1FFE-4BD9-B6AE-A208AA353987}"/>
                </a:ext>
              </a:extLst>
            </p:cNvPr>
            <p:cNvSpPr txBox="1"/>
            <p:nvPr/>
          </p:nvSpPr>
          <p:spPr>
            <a:xfrm>
              <a:off x="8384440" y="3949230"/>
              <a:ext cx="222202" cy="686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FF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全能峰</a:t>
              </a:r>
              <a:r>
                <a:rPr lang="en-US" altLang="zh-CN" sz="2400" dirty="0">
                  <a:solidFill>
                    <a:srgbClr val="FFFF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zh-CN" altLang="en-US" sz="2400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F15AFF5-0A91-4261-8BAA-CDEB8B54E6F5}"/>
                </a:ext>
              </a:extLst>
            </p:cNvPr>
            <p:cNvSpPr txBox="1"/>
            <p:nvPr/>
          </p:nvSpPr>
          <p:spPr>
            <a:xfrm>
              <a:off x="7931813" y="4014753"/>
              <a:ext cx="184573" cy="84852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</a:lstStyle>
            <a:p>
              <a:r>
                <a:rPr lang="zh-CN" altLang="en-US" sz="2400" dirty="0"/>
                <a:t>单逃逸峰</a:t>
              </a:r>
              <a:r>
                <a:rPr lang="en-US" altLang="zh-CN" sz="2400" dirty="0"/>
                <a:t>2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8C90DC4-8EE8-4273-A751-24E7B7BF5600}"/>
                </a:ext>
              </a:extLst>
            </p:cNvPr>
            <p:cNvSpPr txBox="1"/>
            <p:nvPr/>
          </p:nvSpPr>
          <p:spPr>
            <a:xfrm>
              <a:off x="7455532" y="4159475"/>
              <a:ext cx="157626" cy="84852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</a:lstStyle>
            <a:p>
              <a:r>
                <a:rPr lang="zh-CN" altLang="en-US" sz="2400" dirty="0"/>
                <a:t>双逃逸峰</a:t>
              </a:r>
              <a:r>
                <a:rPr lang="en-US" altLang="zh-CN" sz="2400" dirty="0"/>
                <a:t>2</a:t>
              </a:r>
              <a:endParaRPr lang="zh-CN" altLang="en-US" sz="2400" dirty="0"/>
            </a:p>
          </p:txBody>
        </p:sp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273816A-FEF5-49DA-8469-C9A5FD71175C}"/>
              </a:ext>
            </a:extLst>
          </p:cNvPr>
          <p:cNvCxnSpPr/>
          <p:nvPr/>
        </p:nvCxnSpPr>
        <p:spPr>
          <a:xfrm>
            <a:off x="1355977" y="699551"/>
            <a:ext cx="133379" cy="4308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81ECEAB-929B-4310-B473-BD1B56EC71A4}"/>
              </a:ext>
            </a:extLst>
          </p:cNvPr>
          <p:cNvCxnSpPr>
            <a:cxnSpLocks/>
          </p:cNvCxnSpPr>
          <p:nvPr/>
        </p:nvCxnSpPr>
        <p:spPr>
          <a:xfrm rot="10800000">
            <a:off x="2650611" y="699551"/>
            <a:ext cx="133379" cy="4308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DD2F61F-2325-4DCA-9D72-986B0E893BF1}"/>
              </a:ext>
            </a:extLst>
          </p:cNvPr>
          <p:cNvCxnSpPr>
            <a:cxnSpLocks/>
          </p:cNvCxnSpPr>
          <p:nvPr/>
        </p:nvCxnSpPr>
        <p:spPr>
          <a:xfrm rot="10800000">
            <a:off x="2604799" y="817281"/>
            <a:ext cx="133379" cy="4308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5EE9062-F0D8-4AA9-9D6A-CCEEEB093719}"/>
              </a:ext>
            </a:extLst>
          </p:cNvPr>
          <p:cNvCxnSpPr>
            <a:cxnSpLocks/>
          </p:cNvCxnSpPr>
          <p:nvPr/>
        </p:nvCxnSpPr>
        <p:spPr>
          <a:xfrm rot="10800000">
            <a:off x="7373253" y="736812"/>
            <a:ext cx="133379" cy="4308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BB2209D-8DCB-4B36-8AAA-4E7CE76ACF2E}"/>
              </a:ext>
            </a:extLst>
          </p:cNvPr>
          <p:cNvCxnSpPr>
            <a:cxnSpLocks/>
          </p:cNvCxnSpPr>
          <p:nvPr/>
        </p:nvCxnSpPr>
        <p:spPr>
          <a:xfrm rot="10800000">
            <a:off x="7327441" y="854542"/>
            <a:ext cx="133379" cy="4308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F9013A6-4FBD-4561-BF86-5509CF53A645}"/>
              </a:ext>
            </a:extLst>
          </p:cNvPr>
          <p:cNvCxnSpPr>
            <a:cxnSpLocks/>
          </p:cNvCxnSpPr>
          <p:nvPr/>
        </p:nvCxnSpPr>
        <p:spPr>
          <a:xfrm rot="10800000">
            <a:off x="3869401" y="605366"/>
            <a:ext cx="133379" cy="4308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7A651D1-AA0B-4D41-A01B-0E5BE045A3F3}"/>
              </a:ext>
            </a:extLst>
          </p:cNvPr>
          <p:cNvCxnSpPr>
            <a:cxnSpLocks/>
          </p:cNvCxnSpPr>
          <p:nvPr/>
        </p:nvCxnSpPr>
        <p:spPr>
          <a:xfrm rot="10800000">
            <a:off x="8598877" y="643925"/>
            <a:ext cx="133379" cy="4308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198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805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0622" y="1"/>
            <a:ext cx="444137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正电子湮没，可能在探测器内，也可能在外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B37BC9-712B-422F-9DCF-CEDEF7064AE5}"/>
              </a:ext>
            </a:extLst>
          </p:cNvPr>
          <p:cNvGrpSpPr/>
          <p:nvPr/>
        </p:nvGrpSpPr>
        <p:grpSpPr>
          <a:xfrm>
            <a:off x="9797" y="730187"/>
            <a:ext cx="6523353" cy="6039003"/>
            <a:chOff x="-149916" y="625186"/>
            <a:chExt cx="4602188" cy="426048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FAF67EB-E0F6-46A2-AC51-4CAFD62FFC82}"/>
                </a:ext>
              </a:extLst>
            </p:cNvPr>
            <p:cNvGrpSpPr/>
            <p:nvPr/>
          </p:nvGrpSpPr>
          <p:grpSpPr>
            <a:xfrm>
              <a:off x="-149916" y="625186"/>
              <a:ext cx="4602188" cy="4260484"/>
              <a:chOff x="-211990" y="-52258"/>
              <a:chExt cx="4658514" cy="4312626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187CE311-B400-481C-BF0A-C9524BCD113B}"/>
                  </a:ext>
                </a:extLst>
              </p:cNvPr>
              <p:cNvGrpSpPr/>
              <p:nvPr/>
            </p:nvGrpSpPr>
            <p:grpSpPr>
              <a:xfrm>
                <a:off x="-211990" y="-52258"/>
                <a:ext cx="4658514" cy="4312626"/>
                <a:chOff x="100263" y="-76092"/>
                <a:chExt cx="6783108" cy="6279474"/>
              </a:xfrm>
            </p:grpSpPr>
            <p:pic>
              <p:nvPicPr>
                <p:cNvPr id="22" name="Picture 10" descr="ç¸å³å¾ç">
                  <a:extLst>
                    <a:ext uri="{FF2B5EF4-FFF2-40B4-BE49-F238E27FC236}">
                      <a16:creationId xmlns:a16="http://schemas.microsoft.com/office/drawing/2014/main" id="{2758F916-35DF-4763-961E-72F55E408A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263" y="944649"/>
                  <a:ext cx="6783108" cy="5258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4" descr="ç¸å³å¾ç">
                  <a:extLst>
                    <a:ext uri="{FF2B5EF4-FFF2-40B4-BE49-F238E27FC236}">
                      <a16:creationId xmlns:a16="http://schemas.microsoft.com/office/drawing/2014/main" id="{1C1C4207-6429-4D37-B45C-7442E3A666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4946" y="-76092"/>
                  <a:ext cx="3126480" cy="1539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aphicFrame>
            <p:nvGraphicFramePr>
              <p:cNvPr id="21" name="对象 20">
                <a:extLst>
                  <a:ext uri="{FF2B5EF4-FFF2-40B4-BE49-F238E27FC236}">
                    <a16:creationId xmlns:a16="http://schemas.microsoft.com/office/drawing/2014/main" id="{F0C9D229-99F0-4258-97C6-9AB6600C31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178211"/>
                  </p:ext>
                </p:extLst>
              </p:nvPr>
            </p:nvGraphicFramePr>
            <p:xfrm>
              <a:off x="4156075" y="1908175"/>
              <a:ext cx="150813" cy="161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079" name="Equation" r:id="rId5" imgW="215640" imgH="228600" progId="Equation.DSMT4">
                      <p:embed/>
                    </p:oleObj>
                  </mc:Choice>
                  <mc:Fallback>
                    <p:oleObj name="Equation" r:id="rId5" imgW="215640" imgH="228600" progId="Equation.DSMT4">
                      <p:embed/>
                      <p:pic>
                        <p:nvPicPr>
                          <p:cNvPr id="31" name="对象 30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156075" y="1908175"/>
                            <a:ext cx="150813" cy="1619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" name="任意多边形 19">
              <a:extLst>
                <a:ext uri="{FF2B5EF4-FFF2-40B4-BE49-F238E27FC236}">
                  <a16:creationId xmlns:a16="http://schemas.microsoft.com/office/drawing/2014/main" id="{D8D6D267-A9C5-4A78-AA84-764611600A97}"/>
                </a:ext>
              </a:extLst>
            </p:cNvPr>
            <p:cNvSpPr/>
            <p:nvPr/>
          </p:nvSpPr>
          <p:spPr>
            <a:xfrm>
              <a:off x="3660346" y="2641899"/>
              <a:ext cx="261938" cy="219075"/>
            </a:xfrm>
            <a:custGeom>
              <a:avLst/>
              <a:gdLst>
                <a:gd name="connsiteX0" fmla="*/ 261938 w 261938"/>
                <a:gd name="connsiteY0" fmla="*/ 0 h 219075"/>
                <a:gd name="connsiteX1" fmla="*/ 228600 w 261938"/>
                <a:gd name="connsiteY1" fmla="*/ 40482 h 219075"/>
                <a:gd name="connsiteX2" fmla="*/ 209550 w 261938"/>
                <a:gd name="connsiteY2" fmla="*/ 40482 h 219075"/>
                <a:gd name="connsiteX3" fmla="*/ 197644 w 261938"/>
                <a:gd name="connsiteY3" fmla="*/ 64294 h 219075"/>
                <a:gd name="connsiteX4" fmla="*/ 195263 w 261938"/>
                <a:gd name="connsiteY4" fmla="*/ 78582 h 219075"/>
                <a:gd name="connsiteX5" fmla="*/ 190500 w 261938"/>
                <a:gd name="connsiteY5" fmla="*/ 85725 h 219075"/>
                <a:gd name="connsiteX6" fmla="*/ 154782 w 261938"/>
                <a:gd name="connsiteY6" fmla="*/ 88107 h 219075"/>
                <a:gd name="connsiteX7" fmla="*/ 145257 w 261938"/>
                <a:gd name="connsiteY7" fmla="*/ 95250 h 219075"/>
                <a:gd name="connsiteX8" fmla="*/ 135732 w 261938"/>
                <a:gd name="connsiteY8" fmla="*/ 111919 h 219075"/>
                <a:gd name="connsiteX9" fmla="*/ 123825 w 261938"/>
                <a:gd name="connsiteY9" fmla="*/ 138113 h 219075"/>
                <a:gd name="connsiteX10" fmla="*/ 92869 w 261938"/>
                <a:gd name="connsiteY10" fmla="*/ 133350 h 219075"/>
                <a:gd name="connsiteX11" fmla="*/ 80963 w 261938"/>
                <a:gd name="connsiteY11" fmla="*/ 157163 h 219075"/>
                <a:gd name="connsiteX12" fmla="*/ 52388 w 261938"/>
                <a:gd name="connsiteY12" fmla="*/ 176213 h 219075"/>
                <a:gd name="connsiteX13" fmla="*/ 26194 w 261938"/>
                <a:gd name="connsiteY13" fmla="*/ 197644 h 219075"/>
                <a:gd name="connsiteX14" fmla="*/ 0 w 261938"/>
                <a:gd name="connsiteY14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1938" h="219075">
                  <a:moveTo>
                    <a:pt x="261938" y="0"/>
                  </a:moveTo>
                  <a:cubicBezTo>
                    <a:pt x="249634" y="16867"/>
                    <a:pt x="237331" y="33735"/>
                    <a:pt x="228600" y="40482"/>
                  </a:cubicBezTo>
                  <a:cubicBezTo>
                    <a:pt x="219869" y="47229"/>
                    <a:pt x="214709" y="36513"/>
                    <a:pt x="209550" y="40482"/>
                  </a:cubicBezTo>
                  <a:cubicBezTo>
                    <a:pt x="204391" y="44451"/>
                    <a:pt x="200025" y="57944"/>
                    <a:pt x="197644" y="64294"/>
                  </a:cubicBezTo>
                  <a:cubicBezTo>
                    <a:pt x="195263" y="70644"/>
                    <a:pt x="195263" y="78582"/>
                    <a:pt x="195263" y="78582"/>
                  </a:cubicBezTo>
                  <a:cubicBezTo>
                    <a:pt x="194072" y="82154"/>
                    <a:pt x="197247" y="84138"/>
                    <a:pt x="190500" y="85725"/>
                  </a:cubicBezTo>
                  <a:cubicBezTo>
                    <a:pt x="183753" y="87313"/>
                    <a:pt x="154782" y="88107"/>
                    <a:pt x="154782" y="88107"/>
                  </a:cubicBezTo>
                  <a:cubicBezTo>
                    <a:pt x="147241" y="89695"/>
                    <a:pt x="148432" y="91281"/>
                    <a:pt x="145257" y="95250"/>
                  </a:cubicBezTo>
                  <a:cubicBezTo>
                    <a:pt x="142082" y="99219"/>
                    <a:pt x="139304" y="104775"/>
                    <a:pt x="135732" y="111919"/>
                  </a:cubicBezTo>
                  <a:cubicBezTo>
                    <a:pt x="132160" y="119063"/>
                    <a:pt x="130969" y="134541"/>
                    <a:pt x="123825" y="138113"/>
                  </a:cubicBezTo>
                  <a:cubicBezTo>
                    <a:pt x="116681" y="141685"/>
                    <a:pt x="100013" y="130175"/>
                    <a:pt x="92869" y="133350"/>
                  </a:cubicBezTo>
                  <a:cubicBezTo>
                    <a:pt x="85725" y="136525"/>
                    <a:pt x="87710" y="150019"/>
                    <a:pt x="80963" y="157163"/>
                  </a:cubicBezTo>
                  <a:cubicBezTo>
                    <a:pt x="74216" y="164307"/>
                    <a:pt x="61516" y="169466"/>
                    <a:pt x="52388" y="176213"/>
                  </a:cubicBezTo>
                  <a:cubicBezTo>
                    <a:pt x="43260" y="182960"/>
                    <a:pt x="26194" y="197644"/>
                    <a:pt x="26194" y="197644"/>
                  </a:cubicBezTo>
                  <a:lnTo>
                    <a:pt x="0" y="219075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72EE78-7CC8-48BE-B8E5-6CD8276FC846}"/>
              </a:ext>
            </a:extLst>
          </p:cNvPr>
          <p:cNvGrpSpPr/>
          <p:nvPr/>
        </p:nvGrpSpPr>
        <p:grpSpPr>
          <a:xfrm>
            <a:off x="2757079" y="3599989"/>
            <a:ext cx="1047837" cy="371475"/>
            <a:chOff x="5678214" y="2282700"/>
            <a:chExt cx="617958" cy="219076"/>
          </a:xfrm>
        </p:grpSpPr>
        <p:sp>
          <p:nvSpPr>
            <p:cNvPr id="35" name="任意多边形 34">
              <a:extLst>
                <a:ext uri="{FF2B5EF4-FFF2-40B4-BE49-F238E27FC236}">
                  <a16:creationId xmlns:a16="http://schemas.microsoft.com/office/drawing/2014/main" id="{B562FCBC-3A40-4795-A1D0-F53B319E492F}"/>
                </a:ext>
              </a:extLst>
            </p:cNvPr>
            <p:cNvSpPr/>
            <p:nvPr/>
          </p:nvSpPr>
          <p:spPr>
            <a:xfrm rot="2195554">
              <a:off x="5678214" y="2282701"/>
              <a:ext cx="261938" cy="219075"/>
            </a:xfrm>
            <a:custGeom>
              <a:avLst/>
              <a:gdLst>
                <a:gd name="connsiteX0" fmla="*/ 261938 w 261938"/>
                <a:gd name="connsiteY0" fmla="*/ 0 h 219075"/>
                <a:gd name="connsiteX1" fmla="*/ 228600 w 261938"/>
                <a:gd name="connsiteY1" fmla="*/ 40482 h 219075"/>
                <a:gd name="connsiteX2" fmla="*/ 209550 w 261938"/>
                <a:gd name="connsiteY2" fmla="*/ 40482 h 219075"/>
                <a:gd name="connsiteX3" fmla="*/ 197644 w 261938"/>
                <a:gd name="connsiteY3" fmla="*/ 64294 h 219075"/>
                <a:gd name="connsiteX4" fmla="*/ 195263 w 261938"/>
                <a:gd name="connsiteY4" fmla="*/ 78582 h 219075"/>
                <a:gd name="connsiteX5" fmla="*/ 190500 w 261938"/>
                <a:gd name="connsiteY5" fmla="*/ 85725 h 219075"/>
                <a:gd name="connsiteX6" fmla="*/ 154782 w 261938"/>
                <a:gd name="connsiteY6" fmla="*/ 88107 h 219075"/>
                <a:gd name="connsiteX7" fmla="*/ 145257 w 261938"/>
                <a:gd name="connsiteY7" fmla="*/ 95250 h 219075"/>
                <a:gd name="connsiteX8" fmla="*/ 135732 w 261938"/>
                <a:gd name="connsiteY8" fmla="*/ 111919 h 219075"/>
                <a:gd name="connsiteX9" fmla="*/ 123825 w 261938"/>
                <a:gd name="connsiteY9" fmla="*/ 138113 h 219075"/>
                <a:gd name="connsiteX10" fmla="*/ 92869 w 261938"/>
                <a:gd name="connsiteY10" fmla="*/ 133350 h 219075"/>
                <a:gd name="connsiteX11" fmla="*/ 80963 w 261938"/>
                <a:gd name="connsiteY11" fmla="*/ 157163 h 219075"/>
                <a:gd name="connsiteX12" fmla="*/ 52388 w 261938"/>
                <a:gd name="connsiteY12" fmla="*/ 176213 h 219075"/>
                <a:gd name="connsiteX13" fmla="*/ 26194 w 261938"/>
                <a:gd name="connsiteY13" fmla="*/ 197644 h 219075"/>
                <a:gd name="connsiteX14" fmla="*/ 0 w 261938"/>
                <a:gd name="connsiteY14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1938" h="219075">
                  <a:moveTo>
                    <a:pt x="261938" y="0"/>
                  </a:moveTo>
                  <a:cubicBezTo>
                    <a:pt x="249634" y="16867"/>
                    <a:pt x="237331" y="33735"/>
                    <a:pt x="228600" y="40482"/>
                  </a:cubicBezTo>
                  <a:cubicBezTo>
                    <a:pt x="219869" y="47229"/>
                    <a:pt x="214709" y="36513"/>
                    <a:pt x="209550" y="40482"/>
                  </a:cubicBezTo>
                  <a:cubicBezTo>
                    <a:pt x="204391" y="44451"/>
                    <a:pt x="200025" y="57944"/>
                    <a:pt x="197644" y="64294"/>
                  </a:cubicBezTo>
                  <a:cubicBezTo>
                    <a:pt x="195263" y="70644"/>
                    <a:pt x="195263" y="78582"/>
                    <a:pt x="195263" y="78582"/>
                  </a:cubicBezTo>
                  <a:cubicBezTo>
                    <a:pt x="194072" y="82154"/>
                    <a:pt x="197247" y="84138"/>
                    <a:pt x="190500" y="85725"/>
                  </a:cubicBezTo>
                  <a:cubicBezTo>
                    <a:pt x="183753" y="87313"/>
                    <a:pt x="154782" y="88107"/>
                    <a:pt x="154782" y="88107"/>
                  </a:cubicBezTo>
                  <a:cubicBezTo>
                    <a:pt x="147241" y="89695"/>
                    <a:pt x="148432" y="91281"/>
                    <a:pt x="145257" y="95250"/>
                  </a:cubicBezTo>
                  <a:cubicBezTo>
                    <a:pt x="142082" y="99219"/>
                    <a:pt x="139304" y="104775"/>
                    <a:pt x="135732" y="111919"/>
                  </a:cubicBezTo>
                  <a:cubicBezTo>
                    <a:pt x="132160" y="119063"/>
                    <a:pt x="130969" y="134541"/>
                    <a:pt x="123825" y="138113"/>
                  </a:cubicBezTo>
                  <a:cubicBezTo>
                    <a:pt x="116681" y="141685"/>
                    <a:pt x="100013" y="130175"/>
                    <a:pt x="92869" y="133350"/>
                  </a:cubicBezTo>
                  <a:cubicBezTo>
                    <a:pt x="85725" y="136525"/>
                    <a:pt x="87710" y="150019"/>
                    <a:pt x="80963" y="157163"/>
                  </a:cubicBezTo>
                  <a:cubicBezTo>
                    <a:pt x="74216" y="164307"/>
                    <a:pt x="61516" y="169466"/>
                    <a:pt x="52388" y="176213"/>
                  </a:cubicBezTo>
                  <a:cubicBezTo>
                    <a:pt x="43260" y="182960"/>
                    <a:pt x="26194" y="197644"/>
                    <a:pt x="26194" y="197644"/>
                  </a:cubicBezTo>
                  <a:lnTo>
                    <a:pt x="0" y="219075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>
              <a:extLst>
                <a:ext uri="{FF2B5EF4-FFF2-40B4-BE49-F238E27FC236}">
                  <a16:creationId xmlns:a16="http://schemas.microsoft.com/office/drawing/2014/main" id="{284426DC-FBC5-4308-894B-F6642AFAD94A}"/>
                </a:ext>
              </a:extLst>
            </p:cNvPr>
            <p:cNvSpPr/>
            <p:nvPr/>
          </p:nvSpPr>
          <p:spPr>
            <a:xfrm rot="19210777" flipH="1">
              <a:off x="6034234" y="2282700"/>
              <a:ext cx="261938" cy="219075"/>
            </a:xfrm>
            <a:custGeom>
              <a:avLst/>
              <a:gdLst>
                <a:gd name="connsiteX0" fmla="*/ 261938 w 261938"/>
                <a:gd name="connsiteY0" fmla="*/ 0 h 219075"/>
                <a:gd name="connsiteX1" fmla="*/ 228600 w 261938"/>
                <a:gd name="connsiteY1" fmla="*/ 40482 h 219075"/>
                <a:gd name="connsiteX2" fmla="*/ 209550 w 261938"/>
                <a:gd name="connsiteY2" fmla="*/ 40482 h 219075"/>
                <a:gd name="connsiteX3" fmla="*/ 197644 w 261938"/>
                <a:gd name="connsiteY3" fmla="*/ 64294 h 219075"/>
                <a:gd name="connsiteX4" fmla="*/ 195263 w 261938"/>
                <a:gd name="connsiteY4" fmla="*/ 78582 h 219075"/>
                <a:gd name="connsiteX5" fmla="*/ 190500 w 261938"/>
                <a:gd name="connsiteY5" fmla="*/ 85725 h 219075"/>
                <a:gd name="connsiteX6" fmla="*/ 154782 w 261938"/>
                <a:gd name="connsiteY6" fmla="*/ 88107 h 219075"/>
                <a:gd name="connsiteX7" fmla="*/ 145257 w 261938"/>
                <a:gd name="connsiteY7" fmla="*/ 95250 h 219075"/>
                <a:gd name="connsiteX8" fmla="*/ 135732 w 261938"/>
                <a:gd name="connsiteY8" fmla="*/ 111919 h 219075"/>
                <a:gd name="connsiteX9" fmla="*/ 123825 w 261938"/>
                <a:gd name="connsiteY9" fmla="*/ 138113 h 219075"/>
                <a:gd name="connsiteX10" fmla="*/ 92869 w 261938"/>
                <a:gd name="connsiteY10" fmla="*/ 133350 h 219075"/>
                <a:gd name="connsiteX11" fmla="*/ 80963 w 261938"/>
                <a:gd name="connsiteY11" fmla="*/ 157163 h 219075"/>
                <a:gd name="connsiteX12" fmla="*/ 52388 w 261938"/>
                <a:gd name="connsiteY12" fmla="*/ 176213 h 219075"/>
                <a:gd name="connsiteX13" fmla="*/ 26194 w 261938"/>
                <a:gd name="connsiteY13" fmla="*/ 197644 h 219075"/>
                <a:gd name="connsiteX14" fmla="*/ 0 w 261938"/>
                <a:gd name="connsiteY14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1938" h="219075">
                  <a:moveTo>
                    <a:pt x="261938" y="0"/>
                  </a:moveTo>
                  <a:cubicBezTo>
                    <a:pt x="249634" y="16867"/>
                    <a:pt x="237331" y="33735"/>
                    <a:pt x="228600" y="40482"/>
                  </a:cubicBezTo>
                  <a:cubicBezTo>
                    <a:pt x="219869" y="47229"/>
                    <a:pt x="214709" y="36513"/>
                    <a:pt x="209550" y="40482"/>
                  </a:cubicBezTo>
                  <a:cubicBezTo>
                    <a:pt x="204391" y="44451"/>
                    <a:pt x="200025" y="57944"/>
                    <a:pt x="197644" y="64294"/>
                  </a:cubicBezTo>
                  <a:cubicBezTo>
                    <a:pt x="195263" y="70644"/>
                    <a:pt x="195263" y="78582"/>
                    <a:pt x="195263" y="78582"/>
                  </a:cubicBezTo>
                  <a:cubicBezTo>
                    <a:pt x="194072" y="82154"/>
                    <a:pt x="197247" y="84138"/>
                    <a:pt x="190500" y="85725"/>
                  </a:cubicBezTo>
                  <a:cubicBezTo>
                    <a:pt x="183753" y="87313"/>
                    <a:pt x="154782" y="88107"/>
                    <a:pt x="154782" y="88107"/>
                  </a:cubicBezTo>
                  <a:cubicBezTo>
                    <a:pt x="147241" y="89695"/>
                    <a:pt x="148432" y="91281"/>
                    <a:pt x="145257" y="95250"/>
                  </a:cubicBezTo>
                  <a:cubicBezTo>
                    <a:pt x="142082" y="99219"/>
                    <a:pt x="139304" y="104775"/>
                    <a:pt x="135732" y="111919"/>
                  </a:cubicBezTo>
                  <a:cubicBezTo>
                    <a:pt x="132160" y="119063"/>
                    <a:pt x="130969" y="134541"/>
                    <a:pt x="123825" y="138113"/>
                  </a:cubicBezTo>
                  <a:cubicBezTo>
                    <a:pt x="116681" y="141685"/>
                    <a:pt x="100013" y="130175"/>
                    <a:pt x="92869" y="133350"/>
                  </a:cubicBezTo>
                  <a:cubicBezTo>
                    <a:pt x="85725" y="136525"/>
                    <a:pt x="87710" y="150019"/>
                    <a:pt x="80963" y="157163"/>
                  </a:cubicBezTo>
                  <a:cubicBezTo>
                    <a:pt x="74216" y="164307"/>
                    <a:pt x="61516" y="169466"/>
                    <a:pt x="52388" y="176213"/>
                  </a:cubicBezTo>
                  <a:cubicBezTo>
                    <a:pt x="43260" y="182960"/>
                    <a:pt x="26194" y="197644"/>
                    <a:pt x="26194" y="197644"/>
                  </a:cubicBezTo>
                  <a:lnTo>
                    <a:pt x="0" y="219075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509C2D4-63A0-4022-A57C-F553E07A944B}"/>
              </a:ext>
            </a:extLst>
          </p:cNvPr>
          <p:cNvGrpSpPr/>
          <p:nvPr/>
        </p:nvGrpSpPr>
        <p:grpSpPr>
          <a:xfrm>
            <a:off x="233241" y="329741"/>
            <a:ext cx="11805898" cy="1108076"/>
            <a:chOff x="-899834" y="1789662"/>
            <a:chExt cx="11805898" cy="1108076"/>
          </a:xfrm>
        </p:grpSpPr>
        <p:sp>
          <p:nvSpPr>
            <p:cNvPr id="38" name="Text Box 3">
              <a:extLst>
                <a:ext uri="{FF2B5EF4-FFF2-40B4-BE49-F238E27FC236}">
                  <a16:creationId xmlns:a16="http://schemas.microsoft.com/office/drawing/2014/main" id="{12BF350D-D612-46C3-B27D-53B2E1901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4356" y="1874798"/>
              <a:ext cx="3189804" cy="461665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itchFamily="2" charset="-122"/>
                  <a:cs typeface="Times New Roman" panose="02020603050405020304" pitchFamily="18" charset="0"/>
                </a:rPr>
                <a:t>0.511MeV 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的湮没辐射</a:t>
              </a:r>
            </a:p>
          </p:txBody>
        </p:sp>
        <p:sp>
          <p:nvSpPr>
            <p:cNvPr id="47" name="Text Box 5">
              <a:extLst>
                <a:ext uri="{FF2B5EF4-FFF2-40B4-BE49-F238E27FC236}">
                  <a16:creationId xmlns:a16="http://schemas.microsoft.com/office/drawing/2014/main" id="{9C4C10F6-54EB-4007-8730-A458F8633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7547" y="1902435"/>
              <a:ext cx="1920877" cy="46196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正电子湮没</a:t>
              </a:r>
            </a:p>
          </p:txBody>
        </p:sp>
        <p:grpSp>
          <p:nvGrpSpPr>
            <p:cNvPr id="40" name="Group 13">
              <a:extLst>
                <a:ext uri="{FF2B5EF4-FFF2-40B4-BE49-F238E27FC236}">
                  <a16:creationId xmlns:a16="http://schemas.microsoft.com/office/drawing/2014/main" id="{BE373655-DEFF-44F6-AA78-93E1EB1225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81651" y="1789662"/>
              <a:ext cx="4824413" cy="1108076"/>
              <a:chOff x="3155" y="-632"/>
              <a:chExt cx="3039" cy="698"/>
            </a:xfrm>
          </p:grpSpPr>
          <p:sp>
            <p:nvSpPr>
              <p:cNvPr id="42" name="AutoShape 6">
                <a:extLst>
                  <a:ext uri="{FF2B5EF4-FFF2-40B4-BE49-F238E27FC236}">
                    <a16:creationId xmlns:a16="http://schemas.microsoft.com/office/drawing/2014/main" id="{3F5FC1EC-D4FF-4471-82AE-B20DEB0A9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103" y="-580"/>
                <a:ext cx="368" cy="264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66FF33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ea typeface="华文仿宋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 Box 7">
                <a:extLst>
                  <a:ext uri="{FF2B5EF4-FFF2-40B4-BE49-F238E27FC236}">
                    <a16:creationId xmlns:a16="http://schemas.microsoft.com/office/drawing/2014/main" id="{A5EAF605-EE96-4CD0-A84B-50F7748F3B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1" y="-627"/>
                <a:ext cx="903" cy="330"/>
              </a:xfrm>
              <a:prstGeom prst="rect">
                <a:avLst/>
              </a:prstGeom>
              <a:noFill/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</a:t>
                </a:r>
                <a:r>
                  <a:rPr lang="zh-CN" altLang="en-US" sz="280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＋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衰变</a:t>
                </a:r>
              </a:p>
            </p:txBody>
          </p:sp>
          <p:sp>
            <p:nvSpPr>
              <p:cNvPr id="44" name="Text Box 8">
                <a:extLst>
                  <a:ext uri="{FF2B5EF4-FFF2-40B4-BE49-F238E27FC236}">
                    <a16:creationId xmlns:a16="http://schemas.microsoft.com/office/drawing/2014/main" id="{7403C1F5-3E68-42EF-BEE2-1F8C94BAD1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1" y="-225"/>
                <a:ext cx="1113" cy="291"/>
              </a:xfrm>
              <a:prstGeom prst="rect">
                <a:avLst/>
              </a:prstGeom>
              <a:noFill/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电子对效应</a:t>
                </a:r>
              </a:p>
            </p:txBody>
          </p:sp>
          <p:sp>
            <p:nvSpPr>
              <p:cNvPr id="45" name="AutoShape 9">
                <a:extLst>
                  <a:ext uri="{FF2B5EF4-FFF2-40B4-BE49-F238E27FC236}">
                    <a16:creationId xmlns:a16="http://schemas.microsoft.com/office/drawing/2014/main" id="{615F5F2B-91AC-4F55-9980-AAC0B966FC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96" y="-587"/>
                <a:ext cx="191" cy="635"/>
              </a:xfrm>
              <a:prstGeom prst="leftBrace">
                <a:avLst>
                  <a:gd name="adj1" fmla="val 59322"/>
                  <a:gd name="adj2" fmla="val 50000"/>
                </a:avLst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>
                  <a:latin typeface="Times New Roman" panose="02020603050405020304" pitchFamily="18" charset="0"/>
                  <a:ea typeface="华文仿宋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Text Box 10">
              <a:extLst>
                <a:ext uri="{FF2B5EF4-FFF2-40B4-BE49-F238E27FC236}">
                  <a16:creationId xmlns:a16="http://schemas.microsoft.com/office/drawing/2014/main" id="{C0958B6D-B518-445F-B936-78010AFC3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99834" y="1813243"/>
              <a:ext cx="3608614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分析</a:t>
              </a:r>
              <a:r>
                <a:rPr lang="zh-CN" altLang="en-US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  <a:sym typeface="Symbol" pitchFamily="18" charset="2"/>
                </a:rPr>
                <a:t></a:t>
              </a:r>
              <a:r>
                <a:rPr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能谱时，若发现：</a:t>
              </a:r>
            </a:p>
          </p:txBody>
        </p:sp>
      </p:grpSp>
      <p:sp>
        <p:nvSpPr>
          <p:cNvPr id="27" name="Text Box 11">
            <a:extLst>
              <a:ext uri="{FF2B5EF4-FFF2-40B4-BE49-F238E27FC236}">
                <a16:creationId xmlns:a16="http://schemas.microsoft.com/office/drawing/2014/main" id="{42488AD2-2BFF-47E3-9A2A-5B1E97C45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9292" y="1753056"/>
            <a:ext cx="5487426" cy="4662430"/>
          </a:xfrm>
          <a:prstGeom prst="rect">
            <a:avLst/>
          </a:prstGeom>
          <a:noFill/>
          <a:ln w="381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琥珀" panose="02010800040101010101" pitchFamily="2" charset="-122"/>
                <a:cs typeface="Times New Roman" panose="02020603050405020304" pitchFamily="18" charset="0"/>
              </a:rPr>
              <a:t>探测器外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：若电子对效应发生在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探测器外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边，湮没的光子只有一个有机会进入探测器，将形成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湮没峰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l-GR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琥珀" panose="02010800040101010101" pitchFamily="2" charset="-122"/>
                <a:cs typeface="Times New Roman" panose="02020603050405020304" pitchFamily="18" charset="0"/>
              </a:rPr>
              <a:t>探测器内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：对于射入探测器的</a:t>
            </a:r>
            <a:r>
              <a:rPr lang="el-GR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，发生电子对效应之后，正电子湮没产生的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511keVγ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可能射出探测器，使得</a:t>
            </a:r>
            <a:r>
              <a:rPr lang="el-GR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射线在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探测器内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沉积的能量减小，形成所谓的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逃逸峰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逃出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个：单逃逸峰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仿宋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逃出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个：双逃逸峰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华文仿宋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2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805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0622" y="1"/>
            <a:ext cx="444137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看看</a:t>
            </a:r>
            <a:r>
              <a:rPr lang="en-US" altLang="zh-CN" sz="1600" baseline="30000" dirty="0"/>
              <a:t>24</a:t>
            </a:r>
            <a:r>
              <a:rPr lang="en-US" altLang="zh-CN" sz="1600" dirty="0"/>
              <a:t>Na</a:t>
            </a:r>
            <a:r>
              <a:rPr lang="zh-CN" altLang="en-US" sz="1600" dirty="0"/>
              <a:t>衰变后的</a:t>
            </a:r>
            <a:r>
              <a:rPr lang="en-US" altLang="zh-CN" sz="1600" dirty="0"/>
              <a:t>γ</a:t>
            </a:r>
            <a:r>
              <a:rPr lang="zh-CN" altLang="en-US" sz="1600" dirty="0"/>
              <a:t>能谱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A94196-2E69-45FF-81A9-7CC9E818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4" y="434675"/>
            <a:ext cx="8002347" cy="59886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FC1D09-5433-4959-9B22-0F18E61F4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631" y="1310757"/>
            <a:ext cx="3438092" cy="489654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6975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805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0622" y="1"/>
            <a:ext cx="444137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再看看</a:t>
            </a:r>
            <a:r>
              <a:rPr lang="en-US" altLang="zh-CN" sz="1600" baseline="30000" dirty="0"/>
              <a:t>22</a:t>
            </a:r>
            <a:r>
              <a:rPr lang="en-US" altLang="zh-CN" sz="1600" dirty="0"/>
              <a:t>Na</a:t>
            </a:r>
            <a:r>
              <a:rPr lang="zh-CN" altLang="en-US" sz="1600" dirty="0"/>
              <a:t>衰变后的</a:t>
            </a:r>
            <a:r>
              <a:rPr lang="en-US" altLang="zh-CN" sz="1600" dirty="0"/>
              <a:t>γ</a:t>
            </a:r>
            <a:r>
              <a:rPr lang="zh-CN" altLang="en-US" sz="1600" dirty="0"/>
              <a:t>能谱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3442A9-E494-4077-B19E-5BFA27E4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39" y="515414"/>
            <a:ext cx="7991772" cy="6009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9A5B8C-C277-4031-8B78-685E744DB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49" y="1794542"/>
            <a:ext cx="3506229" cy="452861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843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9D24E2-3696-4417-B23B-403BF8CD330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58052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5E9BED5-399B-42AC-9803-52F343FE102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0622" y="1"/>
            <a:ext cx="4441378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/>
              <a:t>看看</a:t>
            </a:r>
            <a:r>
              <a:rPr lang="en-US" altLang="zh-CN" sz="1600" baseline="30000" dirty="0"/>
              <a:t>24</a:t>
            </a:r>
            <a:r>
              <a:rPr lang="en-US" altLang="zh-CN" sz="1600" dirty="0"/>
              <a:t>Na</a:t>
            </a:r>
            <a:r>
              <a:rPr lang="zh-CN" altLang="en-US" sz="1600" dirty="0"/>
              <a:t>衰变后的</a:t>
            </a:r>
            <a:r>
              <a:rPr lang="en-US" altLang="zh-CN" sz="1600" dirty="0"/>
              <a:t>γ</a:t>
            </a:r>
            <a:r>
              <a:rPr lang="zh-CN" altLang="en-US" sz="1600" dirty="0"/>
              <a:t>能谱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CF42511-7B3A-4662-B03D-D3A41C808677}"/>
              </a:ext>
            </a:extLst>
          </p:cNvPr>
          <p:cNvSpPr txBox="1">
            <a:spLocks/>
          </p:cNvSpPr>
          <p:nvPr/>
        </p:nvSpPr>
        <p:spPr>
          <a:xfrm>
            <a:off x="423696" y="705902"/>
            <a:ext cx="11344607" cy="54461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3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电子对效应，是三种效应中唯一一个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截面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随光子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能量增加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的反应。与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光电效应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康普顿散射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近乎无阈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”相比，电子对效应是个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阈能反应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，必须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&gt;1.022MeV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才可以。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3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电子对效应主要是发生在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原子核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库仑场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之间的，</a:t>
            </a:r>
            <a:r>
              <a:rPr lang="el-GR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pp</a:t>
            </a:r>
            <a:r>
              <a:rPr lang="el-GR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∝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，核外电子贡献不大。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3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电子对效应所产生的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次级电子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不是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个，而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），它们俩的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动能之和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能量小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1.022MeV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能谱中会形成一个“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双逃逸峰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3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会很快（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&lt;10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-9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湮没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，然后再放出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背向出射的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511keV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，这两个光子是否被探测器捕获，将对应于能谱中的“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双逃逸峰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”、“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单逃逸峰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”或“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全能峰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”，如果湮没发生在探测器外，则只有一个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511keV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光子可以被测量到，它是“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湮没峰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”，我们在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章继续讨论。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72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5A0F461-DA06-4E6A-BC7E-6913C9E99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09668"/>
              </p:ext>
            </p:extLst>
          </p:nvPr>
        </p:nvGraphicFramePr>
        <p:xfrm>
          <a:off x="803412" y="710185"/>
          <a:ext cx="10585176" cy="543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035">
                  <a:extLst>
                    <a:ext uri="{9D8B030D-6E8A-4147-A177-3AD203B41FA5}">
                      <a16:colId xmlns:a16="http://schemas.microsoft.com/office/drawing/2014/main" val="3215007827"/>
                    </a:ext>
                  </a:extLst>
                </a:gridCol>
                <a:gridCol w="1920430">
                  <a:extLst>
                    <a:ext uri="{9D8B030D-6E8A-4147-A177-3AD203B41FA5}">
                      <a16:colId xmlns:a16="http://schemas.microsoft.com/office/drawing/2014/main" val="694017546"/>
                    </a:ext>
                  </a:extLst>
                </a:gridCol>
                <a:gridCol w="2123582">
                  <a:extLst>
                    <a:ext uri="{9D8B030D-6E8A-4147-A177-3AD203B41FA5}">
                      <a16:colId xmlns:a16="http://schemas.microsoft.com/office/drawing/2014/main" val="3285316400"/>
                    </a:ext>
                  </a:extLst>
                </a:gridCol>
                <a:gridCol w="2477513">
                  <a:extLst>
                    <a:ext uri="{9D8B030D-6E8A-4147-A177-3AD203B41FA5}">
                      <a16:colId xmlns:a16="http://schemas.microsoft.com/office/drawing/2014/main" val="2606966385"/>
                    </a:ext>
                  </a:extLst>
                </a:gridCol>
                <a:gridCol w="1946616">
                  <a:extLst>
                    <a:ext uri="{9D8B030D-6E8A-4147-A177-3AD203B41FA5}">
                      <a16:colId xmlns:a16="http://schemas.microsoft.com/office/drawing/2014/main" val="3171281408"/>
                    </a:ext>
                  </a:extLst>
                </a:gridCol>
              </a:tblGrid>
              <a:tr h="576064">
                <a:tc row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反应类型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截面特点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反应占优区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331480"/>
                  </a:ext>
                </a:extLst>
              </a:tr>
              <a:tr h="5578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lang="en-US" altLang="zh-CN" sz="3200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zh-CN" alt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关系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lang="zh-CN" altLang="en-US" sz="3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能量</a:t>
                      </a:r>
                      <a:r>
                        <a:rPr lang="zh-CN" altLang="en-US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关系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654594"/>
                  </a:ext>
                </a:extLst>
              </a:tr>
              <a:tr h="5087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低能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3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高能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28092"/>
                  </a:ext>
                </a:extLst>
              </a:tr>
              <a:tr h="107933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光电效应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∝</a:t>
                      </a:r>
                      <a:r>
                        <a:rPr lang="en-US" altLang="zh-CN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4400" b="1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4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∝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800" b="1" kern="1200" dirty="0" err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hν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4400" b="1" kern="1200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-7/2</a:t>
                      </a:r>
                      <a:endParaRPr lang="zh-CN" altLang="en-US" sz="4400" b="1" kern="1200" baseline="30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∝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800" b="1" kern="1200" dirty="0" err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hν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4400" b="1" kern="1200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4400" b="1" kern="1200" baseline="30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低能高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7830"/>
                  </a:ext>
                </a:extLst>
              </a:tr>
              <a:tr h="107933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康普顿散射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∝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4400" b="1" kern="1200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b="1" kern="1200" baseline="30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∝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800" b="1" kern="1200" dirty="0" err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hν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4400" b="1" kern="1200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4400" b="1" kern="1200" baseline="30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∝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ln(h</a:t>
                      </a:r>
                      <a:r>
                        <a:rPr lang="el-GR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ν)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800" b="1" kern="1200" dirty="0" err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hν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4400" b="1" kern="1200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4400" b="1" kern="1200" baseline="30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中能低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595557"/>
                  </a:ext>
                </a:extLst>
              </a:tr>
              <a:tr h="107933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电子对效应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∝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4400" b="1" kern="1200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4400" b="1" kern="1200" baseline="30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∝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800" b="1" kern="1200" dirty="0" err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hν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4400" b="1" kern="1200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4400" b="1" kern="1200" baseline="30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∝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ln(</a:t>
                      </a:r>
                      <a:r>
                        <a:rPr lang="en-US" altLang="zh-CN" sz="2800" b="1" kern="1200" dirty="0" err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hν</a:t>
                      </a:r>
                      <a:r>
                        <a:rPr lang="en-US" altLang="zh-CN" sz="2800" b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800" b="1" kern="12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高能高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593558"/>
                  </a:ext>
                </a:extLst>
              </a:tr>
            </a:tbl>
          </a:graphicData>
        </a:graphic>
      </p:graphicFrame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76AEA8-B3F5-4684-9872-A011FC8403A8}"/>
              </a:ext>
            </a:extLst>
          </p:cNvPr>
          <p:cNvSpPr>
            <a:spLocks noGrp="1"/>
          </p:cNvSpPr>
          <p:nvPr>
            <p:ph idx="15"/>
          </p:nvPr>
        </p:nvSpPr>
        <p:spPr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三种反应的比较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0654C34-C36F-4702-8712-0C278B9AD8C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53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A0EA73C-AC79-480C-9CA8-3842C820A7DB}"/>
              </a:ext>
            </a:extLst>
          </p:cNvPr>
          <p:cNvGrpSpPr/>
          <p:nvPr/>
        </p:nvGrpSpPr>
        <p:grpSpPr>
          <a:xfrm>
            <a:off x="4148279" y="366301"/>
            <a:ext cx="7803923" cy="2152512"/>
            <a:chOff x="4148279" y="366301"/>
            <a:chExt cx="7803923" cy="215251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BFBA734-BEA6-46C1-A6F2-6FD06B7E1D0E}"/>
                </a:ext>
              </a:extLst>
            </p:cNvPr>
            <p:cNvGrpSpPr/>
            <p:nvPr/>
          </p:nvGrpSpPr>
          <p:grpSpPr>
            <a:xfrm>
              <a:off x="5234684" y="913293"/>
              <a:ext cx="3692188" cy="1605520"/>
              <a:chOff x="5234684" y="913293"/>
              <a:chExt cx="3692188" cy="1605520"/>
            </a:xfrm>
          </p:grpSpPr>
          <p:pic>
            <p:nvPicPr>
              <p:cNvPr id="43" name="Picture 2" descr="gamma12">
                <a:extLst>
                  <a:ext uri="{FF2B5EF4-FFF2-40B4-BE49-F238E27FC236}">
                    <a16:creationId xmlns:a16="http://schemas.microsoft.com/office/drawing/2014/main" id="{6B119CCD-9E7F-4AD1-97DB-A622CCF06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4684" y="913293"/>
                <a:ext cx="3165818" cy="1371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47" name="Object 3">
                <a:extLst>
                  <a:ext uri="{FF2B5EF4-FFF2-40B4-BE49-F238E27FC236}">
                    <a16:creationId xmlns:a16="http://schemas.microsoft.com/office/drawing/2014/main" id="{73775A7E-260B-4DFA-88D0-461BC5BB37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423491"/>
                  </p:ext>
                </p:extLst>
              </p:nvPr>
            </p:nvGraphicFramePr>
            <p:xfrm>
              <a:off x="7533047" y="926406"/>
              <a:ext cx="1393825" cy="2968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169" name="Equation" r:id="rId4" imgW="838080" imgH="177480" progId="Equation.DSMT4">
                      <p:embed/>
                    </p:oleObj>
                  </mc:Choice>
                  <mc:Fallback>
                    <p:oleObj name="Equation" r:id="rId4" imgW="838080" imgH="177480" progId="Equation.DSMT4">
                      <p:embed/>
                      <p:pic>
                        <p:nvPicPr>
                          <p:cNvPr id="44" name="Object 3">
                            <a:extLst>
                              <a:ext uri="{FF2B5EF4-FFF2-40B4-BE49-F238E27FC236}">
                                <a16:creationId xmlns:a16="http://schemas.microsoft.com/office/drawing/2014/main" id="{E1711867-833B-4EF2-9732-BCB135152CF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33047" y="926406"/>
                            <a:ext cx="1393825" cy="29686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3">
                <a:extLst>
                  <a:ext uri="{FF2B5EF4-FFF2-40B4-BE49-F238E27FC236}">
                    <a16:creationId xmlns:a16="http://schemas.microsoft.com/office/drawing/2014/main" id="{7C7D6869-795D-49AD-93C7-3889BE2730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9740589"/>
                  </p:ext>
                </p:extLst>
              </p:nvPr>
            </p:nvGraphicFramePr>
            <p:xfrm>
              <a:off x="7517350" y="2180675"/>
              <a:ext cx="1287463" cy="3381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170" name="Equation" r:id="rId6" imgW="774360" imgH="203040" progId="Equation.DSMT4">
                      <p:embed/>
                    </p:oleObj>
                  </mc:Choice>
                  <mc:Fallback>
                    <p:oleObj name="Equation" r:id="rId6" imgW="774360" imgH="203040" progId="Equation.DSMT4">
                      <p:embed/>
                      <p:pic>
                        <p:nvPicPr>
                          <p:cNvPr id="47" name="Object 3">
                            <a:extLst>
                              <a:ext uri="{FF2B5EF4-FFF2-40B4-BE49-F238E27FC236}">
                                <a16:creationId xmlns:a16="http://schemas.microsoft.com/office/drawing/2014/main" id="{73775A7E-260B-4DFA-88D0-461BC5BB379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17350" y="2180675"/>
                            <a:ext cx="1287463" cy="33813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Group 6">
              <a:extLst>
                <a:ext uri="{FF2B5EF4-FFF2-40B4-BE49-F238E27FC236}">
                  <a16:creationId xmlns:a16="http://schemas.microsoft.com/office/drawing/2014/main" id="{244CE311-C81F-431E-8125-D3A011ED10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788" y="366301"/>
              <a:ext cx="5967414" cy="1703388"/>
              <a:chOff x="288" y="432"/>
              <a:chExt cx="3759" cy="1073"/>
            </a:xfrm>
          </p:grpSpPr>
          <p:sp>
            <p:nvSpPr>
              <p:cNvPr id="49" name="Text Box 7">
                <a:extLst>
                  <a:ext uri="{FF2B5EF4-FFF2-40B4-BE49-F238E27FC236}">
                    <a16:creationId xmlns:a16="http://schemas.microsoft.com/office/drawing/2014/main" id="{B2306534-7A25-4E75-AEA7-14BDB2373D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432"/>
                <a:ext cx="3619" cy="29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 cmpd="dbl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10000"/>
                  </a:spcBef>
                  <a:defRPr/>
                </a:pPr>
                <a:r>
                  <a:rPr kumimoji="1" lang="en-US" altLang="zh-CN" sz="2400" dirty="0">
                    <a:solidFill>
                      <a:srgbClr val="0000FF"/>
                    </a:solidFill>
                    <a:latin typeface="Times New Roman" pitchFamily="18" charset="0"/>
                    <a:ea typeface="华文仿宋" pitchFamily="2" charset="-122"/>
                    <a:cs typeface="Times New Roman" panose="02020603050405020304" pitchFamily="18" charset="0"/>
                    <a:sym typeface="Symbol" pitchFamily="18" charset="2"/>
                  </a:rPr>
                  <a:t>(b)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散射角</a:t>
                </a:r>
                <a:r>
                  <a:rPr kumimoji="1"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与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反冲角</a:t>
                </a:r>
                <a:r>
                  <a:rPr kumimoji="1"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存在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一一对应</a:t>
                </a:r>
                <a:r>
                  <a:rPr kumimoji="1"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的关系。</a:t>
                </a:r>
              </a:p>
            </p:txBody>
          </p:sp>
          <p:graphicFrame>
            <p:nvGraphicFramePr>
              <p:cNvPr id="50" name="Object 8">
                <a:extLst>
                  <a:ext uri="{FF2B5EF4-FFF2-40B4-BE49-F238E27FC236}">
                    <a16:creationId xmlns:a16="http://schemas.microsoft.com/office/drawing/2014/main" id="{E12BB176-2D7E-4A71-9F2D-2B2561A75E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7105969"/>
                  </p:ext>
                </p:extLst>
              </p:nvPr>
            </p:nvGraphicFramePr>
            <p:xfrm>
              <a:off x="2202" y="873"/>
              <a:ext cx="1845" cy="6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171" name="Equation" r:id="rId8" imgW="1409400" imgH="482400" progId="Equation.DSMT4">
                      <p:embed/>
                    </p:oleObj>
                  </mc:Choice>
                  <mc:Fallback>
                    <p:oleObj name="Equation" r:id="rId8" imgW="1409400" imgH="482400" progId="Equation.DSMT4">
                      <p:embed/>
                      <p:pic>
                        <p:nvPicPr>
                          <p:cNvPr id="47" name="Object 8">
                            <a:extLst>
                              <a:ext uri="{FF2B5EF4-FFF2-40B4-BE49-F238E27FC236}">
                                <a16:creationId xmlns:a16="http://schemas.microsoft.com/office/drawing/2014/main" id="{7661E038-9281-47AD-AAF7-6E0F87AA7C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2" y="873"/>
                            <a:ext cx="1845" cy="63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Group 30">
              <a:extLst>
                <a:ext uri="{FF2B5EF4-FFF2-40B4-BE49-F238E27FC236}">
                  <a16:creationId xmlns:a16="http://schemas.microsoft.com/office/drawing/2014/main" id="{6A50D3BD-D513-4EFD-8505-E0B7C5707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8279" y="956568"/>
              <a:ext cx="815975" cy="688975"/>
              <a:chOff x="5020" y="807"/>
              <a:chExt cx="514" cy="434"/>
            </a:xfrm>
          </p:grpSpPr>
          <p:graphicFrame>
            <p:nvGraphicFramePr>
              <p:cNvPr id="53" name="Object 24">
                <a:extLst>
                  <a:ext uri="{FF2B5EF4-FFF2-40B4-BE49-F238E27FC236}">
                    <a16:creationId xmlns:a16="http://schemas.microsoft.com/office/drawing/2014/main" id="{1E30706E-53FE-45B4-8C88-4C386D490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1296319"/>
                  </p:ext>
                </p:extLst>
              </p:nvPr>
            </p:nvGraphicFramePr>
            <p:xfrm>
              <a:off x="5020" y="807"/>
              <a:ext cx="283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172" name="Equation" r:id="rId10" imgW="139680" imgH="164880" progId="Equation.DSMT4">
                      <p:embed/>
                    </p:oleObj>
                  </mc:Choice>
                  <mc:Fallback>
                    <p:oleObj name="Equation" r:id="rId10" imgW="139680" imgH="164880" progId="Equation.DSMT4">
                      <p:embed/>
                      <p:pic>
                        <p:nvPicPr>
                          <p:cNvPr id="40" name="Object 24">
                            <a:extLst>
                              <a:ext uri="{FF2B5EF4-FFF2-40B4-BE49-F238E27FC236}">
                                <a16:creationId xmlns:a16="http://schemas.microsoft.com/office/drawing/2014/main" id="{02AB8111-EE03-4DEF-8A72-7D9B8B2026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0" y="807"/>
                            <a:ext cx="283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4" name="AutoShape 27">
                <a:extLst>
                  <a:ext uri="{FF2B5EF4-FFF2-40B4-BE49-F238E27FC236}">
                    <a16:creationId xmlns:a16="http://schemas.microsoft.com/office/drawing/2014/main" id="{EA32D926-8EFD-47F0-AC6F-FFE81FE3A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1" y="878"/>
                <a:ext cx="363" cy="36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54 w 21600"/>
                  <a:gd name="T19" fmla="*/ 3154 h 21600"/>
                  <a:gd name="T20" fmla="*/ 18446 w 21600"/>
                  <a:gd name="T21" fmla="*/ 18446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6200" y="10800"/>
                    </a:moveTo>
                    <a:cubicBezTo>
                      <a:pt x="16200" y="7817"/>
                      <a:pt x="13782" y="5400"/>
                      <a:pt x="10800" y="5400"/>
                    </a:cubicBezTo>
                    <a:cubicBezTo>
                      <a:pt x="10468" y="5400"/>
                      <a:pt x="10138" y="5430"/>
                      <a:pt x="9812" y="5491"/>
                    </a:cubicBezTo>
                    <a:lnTo>
                      <a:pt x="8825" y="182"/>
                    </a:lnTo>
                    <a:cubicBezTo>
                      <a:pt x="9476" y="60"/>
                      <a:pt x="10137" y="0"/>
                      <a:pt x="10800" y="0"/>
                    </a:cubicBezTo>
                    <a:cubicBezTo>
                      <a:pt x="16764" y="0"/>
                      <a:pt x="21599" y="4835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8900" y="16200"/>
                    </a:lnTo>
                    <a:lnTo>
                      <a:pt x="13500" y="10800"/>
                    </a:lnTo>
                    <a:lnTo>
                      <a:pt x="16200" y="10800"/>
                    </a:lnTo>
                    <a:close/>
                  </a:path>
                </a:pathLst>
              </a:custGeom>
              <a:solidFill>
                <a:srgbClr val="66FF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几点讨论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A832754A-C747-44C6-B4F2-793C55B0D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7" y="386626"/>
            <a:ext cx="552899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latin typeface="Times New Roman" pitchFamily="18" charset="0"/>
                <a:ea typeface="华文仿宋" pitchFamily="2" charset="-122"/>
                <a:sym typeface="Symbol" pitchFamily="18" charset="2"/>
              </a:rPr>
              <a:t>(a)</a:t>
            </a:r>
            <a:r>
              <a:rPr kumimoji="1"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rPr>
              <a:t> 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散射光子和反冲电子的能量是</a:t>
            </a:r>
            <a:r>
              <a:rPr kumimoji="1"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连续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的</a:t>
            </a:r>
          </a:p>
        </p:txBody>
      </p:sp>
      <p:sp>
        <p:nvSpPr>
          <p:cNvPr id="24" name="Text Box 7">
            <a:extLst>
              <a:ext uri="{FF2B5EF4-FFF2-40B4-BE49-F238E27FC236}">
                <a16:creationId xmlns:a16="http://schemas.microsoft.com/office/drawing/2014/main" id="{FDC86514-566D-432B-B194-A1B02D29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16" y="1708683"/>
            <a:ext cx="263848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mpd="dbl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(c) 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几种特殊情况</a:t>
            </a:r>
          </a:p>
        </p:txBody>
      </p:sp>
      <p:grpSp>
        <p:nvGrpSpPr>
          <p:cNvPr id="25" name="Group 18">
            <a:extLst>
              <a:ext uri="{FF2B5EF4-FFF2-40B4-BE49-F238E27FC236}">
                <a16:creationId xmlns:a16="http://schemas.microsoft.com/office/drawing/2014/main" id="{4F077A07-56E2-45E0-A4C4-0F120CE47808}"/>
              </a:ext>
            </a:extLst>
          </p:cNvPr>
          <p:cNvGrpSpPr>
            <a:grpSpLocks/>
          </p:cNvGrpSpPr>
          <p:nvPr/>
        </p:nvGrpSpPr>
        <p:grpSpPr bwMode="auto">
          <a:xfrm>
            <a:off x="983041" y="2244669"/>
            <a:ext cx="2001838" cy="412750"/>
            <a:chOff x="340" y="1492"/>
            <a:chExt cx="1261" cy="260"/>
          </a:xfrm>
        </p:grpSpPr>
        <p:sp>
          <p:nvSpPr>
            <p:cNvPr id="27" name="Text Box 8">
              <a:extLst>
                <a:ext uri="{FF2B5EF4-FFF2-40B4-BE49-F238E27FC236}">
                  <a16:creationId xmlns:a16="http://schemas.microsoft.com/office/drawing/2014/main" id="{75741EFB-4A94-4A3C-9E16-88E04F956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" y="1492"/>
              <a:ext cx="1079" cy="252"/>
            </a:xfrm>
            <a:prstGeom prst="rect">
              <a:avLst/>
            </a:prstGeom>
            <a:solidFill>
              <a:srgbClr val="FFFF66"/>
            </a:solidFill>
            <a:ln w="38100" cmpd="dbl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2000" i="1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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 =0</a:t>
              </a:r>
              <a:r>
                <a:rPr kumimoji="1" lang="zh-CN" altLang="en-US" sz="2000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，</a:t>
              </a:r>
              <a:r>
                <a:rPr kumimoji="1" lang="en-US" altLang="zh-CN" sz="2000" i="1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h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 =</a:t>
              </a:r>
              <a:r>
                <a:rPr kumimoji="1" lang="en-US" altLang="zh-CN" sz="2000" i="1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h </a:t>
              </a:r>
              <a:endParaRPr kumimoji="1" lang="zh-CN" altLang="en-US" sz="2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80265A68-CF67-48B6-A1D0-DA61F2B003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7" y="1548"/>
              <a:ext cx="227" cy="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0 w 21600"/>
                <a:gd name="T13" fmla="*/ 5341 h 21600"/>
                <a:gd name="T14" fmla="*/ 18936 w 21600"/>
                <a:gd name="T15" fmla="*/ 162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9" name="Group 19">
            <a:extLst>
              <a:ext uri="{FF2B5EF4-FFF2-40B4-BE49-F238E27FC236}">
                <a16:creationId xmlns:a16="http://schemas.microsoft.com/office/drawing/2014/main" id="{9A8A721F-DBAB-4AC6-A5B5-46C04461E48A}"/>
              </a:ext>
            </a:extLst>
          </p:cNvPr>
          <p:cNvGrpSpPr>
            <a:grpSpLocks/>
          </p:cNvGrpSpPr>
          <p:nvPr/>
        </p:nvGrpSpPr>
        <p:grpSpPr bwMode="auto">
          <a:xfrm>
            <a:off x="3259599" y="2244854"/>
            <a:ext cx="2617788" cy="495300"/>
            <a:chOff x="1200" y="1585"/>
            <a:chExt cx="1649" cy="312"/>
          </a:xfrm>
        </p:grpSpPr>
        <p:sp>
          <p:nvSpPr>
            <p:cNvPr id="30" name="Text Box 12">
              <a:extLst>
                <a:ext uri="{FF2B5EF4-FFF2-40B4-BE49-F238E27FC236}">
                  <a16:creationId xmlns:a16="http://schemas.microsoft.com/office/drawing/2014/main" id="{E9A773F7-888B-4BD3-A7CC-DFD491777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585"/>
              <a:ext cx="1452" cy="274"/>
            </a:xfrm>
            <a:prstGeom prst="rect">
              <a:avLst/>
            </a:prstGeom>
            <a:solidFill>
              <a:srgbClr val="FFFF66"/>
            </a:solidFill>
            <a:ln w="38100" cmpd="dbl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2000" i="1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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 =</a:t>
              </a:r>
              <a:r>
                <a:rPr kumimoji="1" lang="zh-CN" altLang="en-US" sz="2000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，</a:t>
              </a:r>
              <a:r>
                <a:rPr kumimoji="1" lang="en-US" altLang="zh-CN" sz="2000" i="1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h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 =(</a:t>
              </a:r>
              <a:r>
                <a:rPr kumimoji="1" lang="en-US" altLang="zh-CN" sz="2000" i="1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h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 )</a:t>
              </a:r>
              <a:r>
                <a:rPr kumimoji="1" lang="en-US" altLang="zh-CN" sz="2000" baseline="-25000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min</a:t>
              </a:r>
              <a:endParaRPr kumimoji="1" lang="en-US" altLang="zh-CN" sz="2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endParaRPr>
            </a:p>
          </p:txBody>
        </p:sp>
        <p:sp>
          <p:nvSpPr>
            <p:cNvPr id="31" name="AutoShape 17">
              <a:extLst>
                <a:ext uri="{FF2B5EF4-FFF2-40B4-BE49-F238E27FC236}">
                  <a16:creationId xmlns:a16="http://schemas.microsoft.com/office/drawing/2014/main" id="{BCE6C86B-65BD-49FF-9EFB-4C78D6CDF4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44" y="1693"/>
              <a:ext cx="227" cy="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0 w 21600"/>
                <a:gd name="T13" fmla="*/ 5341 h 21600"/>
                <a:gd name="T14" fmla="*/ 18936 w 21600"/>
                <a:gd name="T15" fmla="*/ 1625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2" name="Object 11">
            <a:extLst>
              <a:ext uri="{FF2B5EF4-FFF2-40B4-BE49-F238E27FC236}">
                <a16:creationId xmlns:a16="http://schemas.microsoft.com/office/drawing/2014/main" id="{FE021DB3-E3F3-4BB5-998A-5F9AED0B85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658337"/>
              </p:ext>
            </p:extLst>
          </p:nvPr>
        </p:nvGraphicFramePr>
        <p:xfrm>
          <a:off x="240963" y="2453278"/>
          <a:ext cx="6192248" cy="4293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3" name="Graph" r:id="rId12" imgW="4155480" imgH="2886840" progId="Origin50.Graph">
                  <p:embed/>
                </p:oleObj>
              </mc:Choice>
              <mc:Fallback>
                <p:oleObj name="Graph" r:id="rId12" imgW="4155480" imgH="2886840" progId="Origin50.Graph">
                  <p:embed/>
                  <p:pic>
                    <p:nvPicPr>
                      <p:cNvPr id="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 l="4837" t="4849" r="4837" b="4897"/>
                      <a:stretch>
                        <a:fillRect/>
                      </a:stretch>
                    </p:blipFill>
                    <p:spPr bwMode="auto">
                      <a:xfrm>
                        <a:off x="240963" y="2453278"/>
                        <a:ext cx="6192248" cy="4293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28">
            <a:extLst>
              <a:ext uri="{FF2B5EF4-FFF2-40B4-BE49-F238E27FC236}">
                <a16:creationId xmlns:a16="http://schemas.microsoft.com/office/drawing/2014/main" id="{B1CB3CCF-AEA1-473A-A881-773A2D771B46}"/>
              </a:ext>
            </a:extLst>
          </p:cNvPr>
          <p:cNvGrpSpPr>
            <a:grpSpLocks/>
          </p:cNvGrpSpPr>
          <p:nvPr/>
        </p:nvGrpSpPr>
        <p:grpSpPr bwMode="auto">
          <a:xfrm>
            <a:off x="454118" y="836961"/>
            <a:ext cx="781050" cy="731838"/>
            <a:chOff x="3619" y="694"/>
            <a:chExt cx="492" cy="461"/>
          </a:xfrm>
        </p:grpSpPr>
        <p:graphicFrame>
          <p:nvGraphicFramePr>
            <p:cNvPr id="34" name="Object 22">
              <a:extLst>
                <a:ext uri="{FF2B5EF4-FFF2-40B4-BE49-F238E27FC236}">
                  <a16:creationId xmlns:a16="http://schemas.microsoft.com/office/drawing/2014/main" id="{B91180D4-17A7-419D-A248-2512DDB47B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1844142"/>
                </p:ext>
              </p:extLst>
            </p:nvPr>
          </p:nvGraphicFramePr>
          <p:xfrm>
            <a:off x="3619" y="793"/>
            <a:ext cx="258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174" name="Equation" r:id="rId14" imgW="126720" imgH="177480" progId="Equation.DSMT4">
                    <p:embed/>
                  </p:oleObj>
                </mc:Choice>
                <mc:Fallback>
                  <p:oleObj name="Equation" r:id="rId14" imgW="126720" imgH="177480" progId="Equation.DSMT4">
                    <p:embed/>
                    <p:pic>
                      <p:nvPicPr>
                        <p:cNvPr id="45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9" y="793"/>
                          <a:ext cx="258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AutoShape 25">
              <a:extLst>
                <a:ext uri="{FF2B5EF4-FFF2-40B4-BE49-F238E27FC236}">
                  <a16:creationId xmlns:a16="http://schemas.microsoft.com/office/drawing/2014/main" id="{A1429509-38D0-4022-AB84-1B95FA36E6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48" y="694"/>
              <a:ext cx="363" cy="3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54 w 21600"/>
                <a:gd name="T19" fmla="*/ 3154 h 21600"/>
                <a:gd name="T20" fmla="*/ 18446 w 21600"/>
                <a:gd name="T21" fmla="*/ 18446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8" y="5400"/>
                    <a:pt x="10138" y="5430"/>
                    <a:pt x="9812" y="5491"/>
                  </a:cubicBezTo>
                  <a:lnTo>
                    <a:pt x="8825" y="182"/>
                  </a:lnTo>
                  <a:cubicBezTo>
                    <a:pt x="9476" y="60"/>
                    <a:pt x="10137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" name="Group 29">
            <a:extLst>
              <a:ext uri="{FF2B5EF4-FFF2-40B4-BE49-F238E27FC236}">
                <a16:creationId xmlns:a16="http://schemas.microsoft.com/office/drawing/2014/main" id="{79911FAA-9558-485E-9203-763FE576A4C2}"/>
              </a:ext>
            </a:extLst>
          </p:cNvPr>
          <p:cNvGrpSpPr>
            <a:grpSpLocks/>
          </p:cNvGrpSpPr>
          <p:nvPr/>
        </p:nvGrpSpPr>
        <p:grpSpPr bwMode="auto">
          <a:xfrm>
            <a:off x="2838778" y="861785"/>
            <a:ext cx="1011238" cy="782638"/>
            <a:chOff x="4280" y="766"/>
            <a:chExt cx="637" cy="493"/>
          </a:xfrm>
        </p:grpSpPr>
        <p:graphicFrame>
          <p:nvGraphicFramePr>
            <p:cNvPr id="37" name="Object 23">
              <a:extLst>
                <a:ext uri="{FF2B5EF4-FFF2-40B4-BE49-F238E27FC236}">
                  <a16:creationId xmlns:a16="http://schemas.microsoft.com/office/drawing/2014/main" id="{7FB5F82D-1F27-4FFE-BEC4-C47AA0245B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5988766"/>
                </p:ext>
              </p:extLst>
            </p:nvPr>
          </p:nvGraphicFramePr>
          <p:xfrm>
            <a:off x="4280" y="793"/>
            <a:ext cx="387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175" name="Equation" r:id="rId16" imgW="190440" imgH="228600" progId="Equation.DSMT4">
                    <p:embed/>
                  </p:oleObj>
                </mc:Choice>
                <mc:Fallback>
                  <p:oleObj name="Equation" r:id="rId16" imgW="190440" imgH="228600" progId="Equation.DSMT4">
                    <p:embed/>
                    <p:pic>
                      <p:nvPicPr>
                        <p:cNvPr id="48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0" y="793"/>
                          <a:ext cx="387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AutoShape 26">
              <a:extLst>
                <a:ext uri="{FF2B5EF4-FFF2-40B4-BE49-F238E27FC236}">
                  <a16:creationId xmlns:a16="http://schemas.microsoft.com/office/drawing/2014/main" id="{669F90F0-ABC5-41A4-A2E7-A085629085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54" y="766"/>
              <a:ext cx="363" cy="3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54 w 21600"/>
                <a:gd name="T19" fmla="*/ 3154 h 21600"/>
                <a:gd name="T20" fmla="*/ 18446 w 21600"/>
                <a:gd name="T21" fmla="*/ 18446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8" y="5400"/>
                    <a:pt x="10138" y="5430"/>
                    <a:pt x="9812" y="5491"/>
                  </a:cubicBezTo>
                  <a:lnTo>
                    <a:pt x="8825" y="182"/>
                  </a:lnTo>
                  <a:cubicBezTo>
                    <a:pt x="9476" y="60"/>
                    <a:pt x="10137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" name="Group 30">
            <a:extLst>
              <a:ext uri="{FF2B5EF4-FFF2-40B4-BE49-F238E27FC236}">
                <a16:creationId xmlns:a16="http://schemas.microsoft.com/office/drawing/2014/main" id="{1D78B284-7EBB-45A6-9C85-9C67C9DA5CA5}"/>
              </a:ext>
            </a:extLst>
          </p:cNvPr>
          <p:cNvGrpSpPr>
            <a:grpSpLocks/>
          </p:cNvGrpSpPr>
          <p:nvPr/>
        </p:nvGrpSpPr>
        <p:grpSpPr bwMode="auto">
          <a:xfrm>
            <a:off x="1465173" y="947476"/>
            <a:ext cx="1135062" cy="747713"/>
            <a:chOff x="4916" y="793"/>
            <a:chExt cx="715" cy="471"/>
          </a:xfrm>
        </p:grpSpPr>
        <p:graphicFrame>
          <p:nvGraphicFramePr>
            <p:cNvPr id="40" name="Object 24">
              <a:extLst>
                <a:ext uri="{FF2B5EF4-FFF2-40B4-BE49-F238E27FC236}">
                  <a16:creationId xmlns:a16="http://schemas.microsoft.com/office/drawing/2014/main" id="{02AB8111-EE03-4DEF-8A72-7D9B8B2026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5721192"/>
                </p:ext>
              </p:extLst>
            </p:nvPr>
          </p:nvGraphicFramePr>
          <p:xfrm>
            <a:off x="4916" y="793"/>
            <a:ext cx="49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176" name="Equation" r:id="rId18" imgW="241200" imgH="177480" progId="Equation.DSMT4">
                    <p:embed/>
                  </p:oleObj>
                </mc:Choice>
                <mc:Fallback>
                  <p:oleObj name="Equation" r:id="rId18" imgW="241200" imgH="177480" progId="Equation.DSMT4">
                    <p:embed/>
                    <p:pic>
                      <p:nvPicPr>
                        <p:cNvPr id="51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6" y="793"/>
                          <a:ext cx="490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AutoShape 27">
              <a:extLst>
                <a:ext uri="{FF2B5EF4-FFF2-40B4-BE49-F238E27FC236}">
                  <a16:creationId xmlns:a16="http://schemas.microsoft.com/office/drawing/2014/main" id="{93BD0FE9-918D-43C1-A62C-2619F7262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901"/>
              <a:ext cx="363" cy="3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54 w 21600"/>
                <a:gd name="T19" fmla="*/ 3154 h 21600"/>
                <a:gd name="T20" fmla="*/ 18446 w 21600"/>
                <a:gd name="T21" fmla="*/ 18446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8" y="5400"/>
                    <a:pt x="10138" y="5430"/>
                    <a:pt x="9812" y="5491"/>
                  </a:cubicBezTo>
                  <a:lnTo>
                    <a:pt x="8825" y="182"/>
                  </a:lnTo>
                  <a:cubicBezTo>
                    <a:pt x="9476" y="60"/>
                    <a:pt x="10137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4B90A8C-C67A-43FD-9CC1-3410258468AC}"/>
              </a:ext>
            </a:extLst>
          </p:cNvPr>
          <p:cNvGrpSpPr/>
          <p:nvPr/>
        </p:nvGrpSpPr>
        <p:grpSpPr>
          <a:xfrm>
            <a:off x="4869330" y="4144297"/>
            <a:ext cx="915809" cy="608552"/>
            <a:chOff x="7256591" y="3756552"/>
            <a:chExt cx="915809" cy="608552"/>
          </a:xfrm>
        </p:grpSpPr>
        <p:sp>
          <p:nvSpPr>
            <p:cNvPr id="60" name="右大括号 59">
              <a:extLst>
                <a:ext uri="{FF2B5EF4-FFF2-40B4-BE49-F238E27FC236}">
                  <a16:creationId xmlns:a16="http://schemas.microsoft.com/office/drawing/2014/main" id="{FBD6C1CD-5CE4-4B99-9B40-0E6930CE6733}"/>
                </a:ext>
              </a:extLst>
            </p:cNvPr>
            <p:cNvSpPr/>
            <p:nvPr/>
          </p:nvSpPr>
          <p:spPr>
            <a:xfrm rot="16200000" flipV="1">
              <a:off x="7720717" y="3913421"/>
              <a:ext cx="183726" cy="719640"/>
            </a:xfrm>
            <a:prstGeom prst="rightBrace">
              <a:avLst>
                <a:gd name="adj1" fmla="val 53874"/>
                <a:gd name="adj2" fmla="val 54333"/>
              </a:avLst>
            </a:prstGeom>
            <a:ln w="28575">
              <a:solidFill>
                <a:srgbClr val="3366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Text Box 9">
              <a:extLst>
                <a:ext uri="{FF2B5EF4-FFF2-40B4-BE49-F238E27FC236}">
                  <a16:creationId xmlns:a16="http://schemas.microsoft.com/office/drawing/2014/main" id="{99DFDD74-A77E-4634-BCB2-144998805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6591" y="3756552"/>
              <a:ext cx="862800" cy="338554"/>
            </a:xfrm>
            <a:prstGeom prst="rect">
              <a:avLst/>
            </a:prstGeom>
            <a:solidFill>
              <a:srgbClr val="FFFF66"/>
            </a:solidFill>
            <a:ln w="38100" cmpd="dbl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175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10000"/>
                </a:spcBef>
                <a:defRPr/>
              </a:pPr>
              <a:r>
                <a:rPr kumimoji="1" lang="en-US" altLang="zh-CN" sz="16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  <a:sym typeface="Symbol" pitchFamily="18" charset="2"/>
                </a:rPr>
                <a:t></a:t>
              </a:r>
              <a:r>
                <a:rPr kumimoji="1" lang="en-US" altLang="zh-CN" sz="16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  <a:sym typeface="Symbol" pitchFamily="18" charset="2"/>
                </a:rPr>
                <a:t> </a:t>
              </a:r>
              <a:r>
                <a:rPr kumimoji="1" lang="en-US" altLang="zh-CN" sz="16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&gt;</a:t>
              </a:r>
              <a:r>
                <a:rPr kumimoji="1" lang="en-US" altLang="zh-CN" sz="16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  <a:sym typeface="Symbol" pitchFamily="18" charset="2"/>
                </a:rPr>
                <a:t>150</a:t>
              </a:r>
              <a:endPara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A8390DF-0751-4B16-A997-3A7FD12FCE96}"/>
              </a:ext>
            </a:extLst>
          </p:cNvPr>
          <p:cNvGrpSpPr/>
          <p:nvPr/>
        </p:nvGrpSpPr>
        <p:grpSpPr>
          <a:xfrm>
            <a:off x="5804585" y="4598462"/>
            <a:ext cx="3965373" cy="495585"/>
            <a:chOff x="8191846" y="4210717"/>
            <a:chExt cx="3965373" cy="495585"/>
          </a:xfrm>
        </p:grpSpPr>
        <p:sp>
          <p:nvSpPr>
            <p:cNvPr id="63" name="右大括号 62">
              <a:extLst>
                <a:ext uri="{FF2B5EF4-FFF2-40B4-BE49-F238E27FC236}">
                  <a16:creationId xmlns:a16="http://schemas.microsoft.com/office/drawing/2014/main" id="{8783D915-BB68-423D-B65C-4C0C7DDF70C1}"/>
                </a:ext>
              </a:extLst>
            </p:cNvPr>
            <p:cNvSpPr/>
            <p:nvPr/>
          </p:nvSpPr>
          <p:spPr>
            <a:xfrm>
              <a:off x="8191846" y="4365104"/>
              <a:ext cx="124570" cy="288032"/>
            </a:xfrm>
            <a:prstGeom prst="rightBrace">
              <a:avLst/>
            </a:prstGeom>
            <a:ln w="28575">
              <a:solidFill>
                <a:srgbClr val="3366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Text Box 9">
              <a:extLst>
                <a:ext uri="{FF2B5EF4-FFF2-40B4-BE49-F238E27FC236}">
                  <a16:creationId xmlns:a16="http://schemas.microsoft.com/office/drawing/2014/main" id="{517C062D-11E1-4CFE-A67F-887CA335D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28895" y="4210717"/>
              <a:ext cx="3628324" cy="495585"/>
            </a:xfrm>
            <a:custGeom>
              <a:avLst/>
              <a:gdLst>
                <a:gd name="connsiteX0" fmla="*/ 0 w 3628324"/>
                <a:gd name="connsiteY0" fmla="*/ 0 h 495585"/>
                <a:gd name="connsiteX1" fmla="*/ 590898 w 3628324"/>
                <a:gd name="connsiteY1" fmla="*/ 0 h 495585"/>
                <a:gd name="connsiteX2" fmla="*/ 1036664 w 3628324"/>
                <a:gd name="connsiteY2" fmla="*/ 0 h 495585"/>
                <a:gd name="connsiteX3" fmla="*/ 1518713 w 3628324"/>
                <a:gd name="connsiteY3" fmla="*/ 0 h 495585"/>
                <a:gd name="connsiteX4" fmla="*/ 2109611 w 3628324"/>
                <a:gd name="connsiteY4" fmla="*/ 0 h 495585"/>
                <a:gd name="connsiteX5" fmla="*/ 2664226 w 3628324"/>
                <a:gd name="connsiteY5" fmla="*/ 0 h 495585"/>
                <a:gd name="connsiteX6" fmla="*/ 3146275 w 3628324"/>
                <a:gd name="connsiteY6" fmla="*/ 0 h 495585"/>
                <a:gd name="connsiteX7" fmla="*/ 3628324 w 3628324"/>
                <a:gd name="connsiteY7" fmla="*/ 0 h 495585"/>
                <a:gd name="connsiteX8" fmla="*/ 3628324 w 3628324"/>
                <a:gd name="connsiteY8" fmla="*/ 495585 h 495585"/>
                <a:gd name="connsiteX9" fmla="*/ 3146275 w 3628324"/>
                <a:gd name="connsiteY9" fmla="*/ 495585 h 495585"/>
                <a:gd name="connsiteX10" fmla="*/ 2591660 w 3628324"/>
                <a:gd name="connsiteY10" fmla="*/ 495585 h 495585"/>
                <a:gd name="connsiteX11" fmla="*/ 2037045 w 3628324"/>
                <a:gd name="connsiteY11" fmla="*/ 495585 h 495585"/>
                <a:gd name="connsiteX12" fmla="*/ 1446146 w 3628324"/>
                <a:gd name="connsiteY12" fmla="*/ 495585 h 495585"/>
                <a:gd name="connsiteX13" fmla="*/ 964098 w 3628324"/>
                <a:gd name="connsiteY13" fmla="*/ 495585 h 495585"/>
                <a:gd name="connsiteX14" fmla="*/ 482049 w 3628324"/>
                <a:gd name="connsiteY14" fmla="*/ 495585 h 495585"/>
                <a:gd name="connsiteX15" fmla="*/ 0 w 3628324"/>
                <a:gd name="connsiteY15" fmla="*/ 495585 h 495585"/>
                <a:gd name="connsiteX16" fmla="*/ 0 w 3628324"/>
                <a:gd name="connsiteY16" fmla="*/ 0 h 4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28324" h="495585" fill="none" extrusionOk="0">
                  <a:moveTo>
                    <a:pt x="0" y="0"/>
                  </a:moveTo>
                  <a:cubicBezTo>
                    <a:pt x="192881" y="-46738"/>
                    <a:pt x="470190" y="36315"/>
                    <a:pt x="590898" y="0"/>
                  </a:cubicBezTo>
                  <a:cubicBezTo>
                    <a:pt x="711606" y="-36315"/>
                    <a:pt x="876467" y="46308"/>
                    <a:pt x="1036664" y="0"/>
                  </a:cubicBezTo>
                  <a:cubicBezTo>
                    <a:pt x="1196861" y="-46308"/>
                    <a:pt x="1367877" y="22152"/>
                    <a:pt x="1518713" y="0"/>
                  </a:cubicBezTo>
                  <a:cubicBezTo>
                    <a:pt x="1669549" y="-22152"/>
                    <a:pt x="1990009" y="14109"/>
                    <a:pt x="2109611" y="0"/>
                  </a:cubicBezTo>
                  <a:cubicBezTo>
                    <a:pt x="2229213" y="-14109"/>
                    <a:pt x="2479823" y="8764"/>
                    <a:pt x="2664226" y="0"/>
                  </a:cubicBezTo>
                  <a:cubicBezTo>
                    <a:pt x="2848630" y="-8764"/>
                    <a:pt x="2958810" y="56304"/>
                    <a:pt x="3146275" y="0"/>
                  </a:cubicBezTo>
                  <a:cubicBezTo>
                    <a:pt x="3333740" y="-56304"/>
                    <a:pt x="3522261" y="8194"/>
                    <a:pt x="3628324" y="0"/>
                  </a:cubicBezTo>
                  <a:cubicBezTo>
                    <a:pt x="3634491" y="131359"/>
                    <a:pt x="3627741" y="385518"/>
                    <a:pt x="3628324" y="495585"/>
                  </a:cubicBezTo>
                  <a:cubicBezTo>
                    <a:pt x="3495756" y="550256"/>
                    <a:pt x="3306032" y="468247"/>
                    <a:pt x="3146275" y="495585"/>
                  </a:cubicBezTo>
                  <a:cubicBezTo>
                    <a:pt x="2986518" y="522923"/>
                    <a:pt x="2868656" y="457441"/>
                    <a:pt x="2591660" y="495585"/>
                  </a:cubicBezTo>
                  <a:cubicBezTo>
                    <a:pt x="2314664" y="533729"/>
                    <a:pt x="2261523" y="430703"/>
                    <a:pt x="2037045" y="495585"/>
                  </a:cubicBezTo>
                  <a:cubicBezTo>
                    <a:pt x="1812568" y="560467"/>
                    <a:pt x="1579729" y="486896"/>
                    <a:pt x="1446146" y="495585"/>
                  </a:cubicBezTo>
                  <a:cubicBezTo>
                    <a:pt x="1312563" y="504274"/>
                    <a:pt x="1169771" y="469478"/>
                    <a:pt x="964098" y="495585"/>
                  </a:cubicBezTo>
                  <a:cubicBezTo>
                    <a:pt x="758425" y="521692"/>
                    <a:pt x="679604" y="458188"/>
                    <a:pt x="482049" y="495585"/>
                  </a:cubicBezTo>
                  <a:cubicBezTo>
                    <a:pt x="284494" y="532982"/>
                    <a:pt x="203715" y="479960"/>
                    <a:pt x="0" y="495585"/>
                  </a:cubicBezTo>
                  <a:cubicBezTo>
                    <a:pt x="-15545" y="264851"/>
                    <a:pt x="45142" y="243359"/>
                    <a:pt x="0" y="0"/>
                  </a:cubicBezTo>
                  <a:close/>
                </a:path>
                <a:path w="3628324" h="495585" stroke="0" extrusionOk="0">
                  <a:moveTo>
                    <a:pt x="0" y="0"/>
                  </a:moveTo>
                  <a:cubicBezTo>
                    <a:pt x="239484" y="-12121"/>
                    <a:pt x="332603" y="16788"/>
                    <a:pt x="518332" y="0"/>
                  </a:cubicBezTo>
                  <a:cubicBezTo>
                    <a:pt x="704061" y="-16788"/>
                    <a:pt x="759625" y="49574"/>
                    <a:pt x="1000381" y="0"/>
                  </a:cubicBezTo>
                  <a:cubicBezTo>
                    <a:pt x="1241137" y="-49574"/>
                    <a:pt x="1301104" y="29550"/>
                    <a:pt x="1554996" y="0"/>
                  </a:cubicBezTo>
                  <a:cubicBezTo>
                    <a:pt x="1808888" y="-29550"/>
                    <a:pt x="1870198" y="22377"/>
                    <a:pt x="2145894" y="0"/>
                  </a:cubicBezTo>
                  <a:cubicBezTo>
                    <a:pt x="2421590" y="-22377"/>
                    <a:pt x="2481744" y="8156"/>
                    <a:pt x="2591660" y="0"/>
                  </a:cubicBezTo>
                  <a:cubicBezTo>
                    <a:pt x="2701576" y="-8156"/>
                    <a:pt x="2860080" y="24389"/>
                    <a:pt x="3109992" y="0"/>
                  </a:cubicBezTo>
                  <a:cubicBezTo>
                    <a:pt x="3359904" y="-24389"/>
                    <a:pt x="3438758" y="58017"/>
                    <a:pt x="3628324" y="0"/>
                  </a:cubicBezTo>
                  <a:cubicBezTo>
                    <a:pt x="3653706" y="201021"/>
                    <a:pt x="3570449" y="285773"/>
                    <a:pt x="3628324" y="495585"/>
                  </a:cubicBezTo>
                  <a:cubicBezTo>
                    <a:pt x="3499585" y="508599"/>
                    <a:pt x="3291317" y="447368"/>
                    <a:pt x="3146275" y="495585"/>
                  </a:cubicBezTo>
                  <a:cubicBezTo>
                    <a:pt x="3001233" y="543802"/>
                    <a:pt x="2817314" y="454457"/>
                    <a:pt x="2700510" y="495585"/>
                  </a:cubicBezTo>
                  <a:cubicBezTo>
                    <a:pt x="2583707" y="536713"/>
                    <a:pt x="2387932" y="459084"/>
                    <a:pt x="2291027" y="495585"/>
                  </a:cubicBezTo>
                  <a:cubicBezTo>
                    <a:pt x="2194122" y="532086"/>
                    <a:pt x="1928160" y="479644"/>
                    <a:pt x="1772695" y="495585"/>
                  </a:cubicBezTo>
                  <a:cubicBezTo>
                    <a:pt x="1617230" y="511526"/>
                    <a:pt x="1371832" y="452933"/>
                    <a:pt x="1254363" y="495585"/>
                  </a:cubicBezTo>
                  <a:cubicBezTo>
                    <a:pt x="1136894" y="538237"/>
                    <a:pt x="996010" y="451535"/>
                    <a:pt x="772315" y="495585"/>
                  </a:cubicBezTo>
                  <a:cubicBezTo>
                    <a:pt x="548620" y="539635"/>
                    <a:pt x="283685" y="412471"/>
                    <a:pt x="0" y="495585"/>
                  </a:cubicBezTo>
                  <a:cubicBezTo>
                    <a:pt x="-25594" y="346210"/>
                    <a:pt x="16812" y="105978"/>
                    <a:pt x="0" y="0"/>
                  </a:cubicBezTo>
                  <a:close/>
                </a:path>
              </a:pathLst>
            </a:custGeom>
            <a:solidFill>
              <a:srgbClr val="FFFF66"/>
            </a:solidFill>
            <a:ln w="38100" cmpd="dbl">
              <a:solidFill>
                <a:srgbClr val="66FF33"/>
              </a:solidFill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246905824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175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10000"/>
                </a:spcBef>
                <a:defRPr/>
              </a:pPr>
              <a:r>
                <a:rPr kumimoji="1" lang="en-US" altLang="zh-CN" sz="20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  <a:sym typeface="Symbol" pitchFamily="18" charset="2"/>
                </a:rPr>
                <a:t>h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  <a:sym typeface="Symbol" pitchFamily="18" charset="2"/>
                </a:rPr>
                <a:t>   200keV</a:t>
              </a:r>
              <a:r>
                <a:rPr kumimoji="1"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，形成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反散射峰</a:t>
              </a:r>
              <a:endPara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endParaRPr>
            </a:p>
          </p:txBody>
        </p:sp>
      </p:grpSp>
      <p:sp>
        <p:nvSpPr>
          <p:cNvPr id="65" name="Text Box 4">
            <a:extLst>
              <a:ext uri="{FF2B5EF4-FFF2-40B4-BE49-F238E27FC236}">
                <a16:creationId xmlns:a16="http://schemas.microsoft.com/office/drawing/2014/main" id="{61A9D906-9B3B-443E-AE03-80F71CB3A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637" y="2571349"/>
            <a:ext cx="5649465" cy="4955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mpd="dbl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defRPr/>
            </a:pPr>
            <a:r>
              <a:rPr kumimoji="1" lang="en-US" altLang="zh-CN" sz="2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(e) 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当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h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 &gt;&gt;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m</a:t>
            </a:r>
            <a:r>
              <a:rPr kumimoji="1" lang="en-US" altLang="zh-CN" sz="2000" baseline="-25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0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c</a:t>
            </a:r>
            <a:r>
              <a:rPr kumimoji="1" lang="en-US" altLang="zh-CN" sz="2000" baseline="30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时：</a:t>
            </a:r>
            <a:r>
              <a:rPr kumimoji="1" lang="en-US" altLang="zh-CN" sz="2000" i="1" dirty="0" err="1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kumimoji="1" lang="en-US" altLang="zh-CN" sz="2000" i="1" baseline="-25000" dirty="0" err="1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kumimoji="1" lang="en-US" altLang="zh-CN" sz="2000" i="1" baseline="-25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~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h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- 255keV@180</a:t>
            </a:r>
            <a:r>
              <a:rPr kumimoji="1" lang="en-US" altLang="zh-CN" sz="2000" b="1" baseline="30000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o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</a:p>
        </p:txBody>
      </p:sp>
      <p:sp>
        <p:nvSpPr>
          <p:cNvPr id="66" name="Text Box 5">
            <a:extLst>
              <a:ext uri="{FF2B5EF4-FFF2-40B4-BE49-F238E27FC236}">
                <a16:creationId xmlns:a16="http://schemas.microsoft.com/office/drawing/2014/main" id="{FB496BE3-5E32-4092-88F6-477079D53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173" y="5317608"/>
            <a:ext cx="5029043" cy="504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mpd="dbl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450850" indent="-4508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</a:pPr>
            <a:r>
              <a:rPr kumimoji="1" lang="en-US" altLang="zh-CN" sz="2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(d)</a:t>
            </a:r>
            <a:r>
              <a:rPr kumimoji="1"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当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h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 &lt;&lt;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m</a:t>
            </a:r>
            <a:r>
              <a:rPr kumimoji="1" lang="en-US" altLang="zh-CN" sz="2000" baseline="-25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0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c</a:t>
            </a:r>
            <a:r>
              <a:rPr kumimoji="1" lang="en-US" altLang="zh-CN" sz="2000" baseline="30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时：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h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  ~ 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h </a:t>
            </a:r>
            <a:r>
              <a:rPr kumimoji="1" lang="zh-CN" altLang="en-US" sz="2000" i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cs typeface="Times New Roman" panose="02020603050405020304" pitchFamily="18" charset="0"/>
                <a:sym typeface="Symbol" pitchFamily="18" charset="2"/>
              </a:rPr>
              <a:t>，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汤姆逊散射</a:t>
            </a:r>
          </a:p>
        </p:txBody>
      </p:sp>
      <p:graphicFrame>
        <p:nvGraphicFramePr>
          <p:cNvPr id="67" name="Object 9">
            <a:extLst>
              <a:ext uri="{FF2B5EF4-FFF2-40B4-BE49-F238E27FC236}">
                <a16:creationId xmlns:a16="http://schemas.microsoft.com/office/drawing/2014/main" id="{C26AB3E7-8628-4DB5-A13F-2F6C53BD6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0462"/>
              </p:ext>
            </p:extLst>
          </p:nvPr>
        </p:nvGraphicFramePr>
        <p:xfrm>
          <a:off x="6555603" y="5272591"/>
          <a:ext cx="2632317" cy="1074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7" name="Equation" r:id="rId20" imgW="1523880" imgH="622080" progId="Equation.DSMT4">
                  <p:embed/>
                </p:oleObj>
              </mc:Choice>
              <mc:Fallback>
                <p:oleObj name="Equation" r:id="rId20" imgW="1523880" imgH="622080" progId="Equation.DSMT4">
                  <p:embed/>
                  <p:pic>
                    <p:nvPicPr>
                      <p:cNvPr id="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5603" y="5272591"/>
                        <a:ext cx="2632317" cy="107456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0">
            <a:extLst>
              <a:ext uri="{FF2B5EF4-FFF2-40B4-BE49-F238E27FC236}">
                <a16:creationId xmlns:a16="http://schemas.microsoft.com/office/drawing/2014/main" id="{5DF9FC15-3AF6-4521-9F12-105C53AEC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49994"/>
              </p:ext>
            </p:extLst>
          </p:nvPr>
        </p:nvGraphicFramePr>
        <p:xfrm>
          <a:off x="9021573" y="3140708"/>
          <a:ext cx="2660529" cy="126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8" name="Equation" r:id="rId22" imgW="1333440" imgH="634680" progId="Equation.DSMT4">
                  <p:embed/>
                </p:oleObj>
              </mc:Choice>
              <mc:Fallback>
                <p:oleObj name="Equation" r:id="rId22" imgW="1333440" imgH="634680" progId="Equation.DSMT4">
                  <p:embed/>
                  <p:pic>
                    <p:nvPicPr>
                      <p:cNvPr id="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1573" y="3140708"/>
                        <a:ext cx="2660529" cy="12663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组合 68">
            <a:extLst>
              <a:ext uri="{FF2B5EF4-FFF2-40B4-BE49-F238E27FC236}">
                <a16:creationId xmlns:a16="http://schemas.microsoft.com/office/drawing/2014/main" id="{EDAF84E2-4498-4852-96A9-2FA7A6FA91E2}"/>
              </a:ext>
            </a:extLst>
          </p:cNvPr>
          <p:cNvGrpSpPr/>
          <p:nvPr/>
        </p:nvGrpSpPr>
        <p:grpSpPr>
          <a:xfrm>
            <a:off x="5929155" y="3126214"/>
            <a:ext cx="1679274" cy="1770651"/>
            <a:chOff x="8252309" y="2403231"/>
            <a:chExt cx="1786601" cy="1883808"/>
          </a:xfrm>
        </p:grpSpPr>
        <p:graphicFrame>
          <p:nvGraphicFramePr>
            <p:cNvPr id="70" name="对象 69">
              <a:extLst>
                <a:ext uri="{FF2B5EF4-FFF2-40B4-BE49-F238E27FC236}">
                  <a16:creationId xmlns:a16="http://schemas.microsoft.com/office/drawing/2014/main" id="{3B940D20-A750-4417-B0BD-731FC3CDE7B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3788494"/>
                </p:ext>
              </p:extLst>
            </p:nvPr>
          </p:nvGraphicFramePr>
          <p:xfrm>
            <a:off x="8454097" y="2403231"/>
            <a:ext cx="1584813" cy="320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179" name="Equation" r:id="rId24" imgW="876240" imgH="177480" progId="Equation.DSMT4">
                    <p:embed/>
                  </p:oleObj>
                </mc:Choice>
                <mc:Fallback>
                  <p:oleObj name="Equation" r:id="rId24" imgW="876240" imgH="177480" progId="Equation.DSMT4">
                    <p:embed/>
                    <p:pic>
                      <p:nvPicPr>
                        <p:cNvPr id="64" name="对象 63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8454097" y="2403231"/>
                          <a:ext cx="1584813" cy="320998"/>
                        </a:xfrm>
                        <a:prstGeom prst="rect">
                          <a:avLst/>
                        </a:prstGeom>
                        <a:ln>
                          <a:solidFill>
                            <a:srgbClr val="FF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29A49D10-270F-4B32-AB07-6055FDCA0890}"/>
                </a:ext>
              </a:extLst>
            </p:cNvPr>
            <p:cNvCxnSpPr>
              <a:cxnSpLocks/>
              <a:stCxn id="70" idx="2"/>
              <a:endCxn id="63" idx="1"/>
            </p:cNvCxnSpPr>
            <p:nvPr/>
          </p:nvCxnSpPr>
          <p:spPr>
            <a:xfrm flipH="1">
              <a:off x="8252309" y="2724229"/>
              <a:ext cx="994195" cy="156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6DB3FA-5660-4062-9779-E49A2BE4979C}"/>
              </a:ext>
            </a:extLst>
          </p:cNvPr>
          <p:cNvGrpSpPr/>
          <p:nvPr/>
        </p:nvGrpSpPr>
        <p:grpSpPr>
          <a:xfrm>
            <a:off x="6425381" y="1401697"/>
            <a:ext cx="1117651" cy="597099"/>
            <a:chOff x="6296422" y="1334613"/>
            <a:chExt cx="1117651" cy="597099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037CA05-1F91-406A-8D1B-45AF84FFBEA9}"/>
                </a:ext>
              </a:extLst>
            </p:cNvPr>
            <p:cNvSpPr/>
            <p:nvPr/>
          </p:nvSpPr>
          <p:spPr>
            <a:xfrm rot="20036588">
              <a:off x="6296422" y="1334613"/>
              <a:ext cx="1117651" cy="77306"/>
            </a:xfrm>
            <a:custGeom>
              <a:avLst/>
              <a:gdLst>
                <a:gd name="connsiteX0" fmla="*/ 0 w 7345680"/>
                <a:gd name="connsiteY0" fmla="*/ 376331 h 749712"/>
                <a:gd name="connsiteX1" fmla="*/ 800100 w 7345680"/>
                <a:gd name="connsiteY1" fmla="*/ 10571 h 749712"/>
                <a:gd name="connsiteX2" fmla="*/ 1600200 w 7345680"/>
                <a:gd name="connsiteY2" fmla="*/ 742091 h 749712"/>
                <a:gd name="connsiteX3" fmla="*/ 2423160 w 7345680"/>
                <a:gd name="connsiteY3" fmla="*/ 25811 h 749712"/>
                <a:gd name="connsiteX4" fmla="*/ 3223260 w 7345680"/>
                <a:gd name="connsiteY4" fmla="*/ 749711 h 749712"/>
                <a:gd name="connsiteX5" fmla="*/ 4046220 w 7345680"/>
                <a:gd name="connsiteY5" fmla="*/ 25811 h 749712"/>
                <a:gd name="connsiteX6" fmla="*/ 4869180 w 7345680"/>
                <a:gd name="connsiteY6" fmla="*/ 749711 h 749712"/>
                <a:gd name="connsiteX7" fmla="*/ 5654040 w 7345680"/>
                <a:gd name="connsiteY7" fmla="*/ 18191 h 749712"/>
                <a:gd name="connsiteX8" fmla="*/ 6088380 w 7345680"/>
                <a:gd name="connsiteY8" fmla="*/ 406811 h 749712"/>
                <a:gd name="connsiteX9" fmla="*/ 6446520 w 7345680"/>
                <a:gd name="connsiteY9" fmla="*/ 399191 h 749712"/>
                <a:gd name="connsiteX10" fmla="*/ 7345680 w 7345680"/>
                <a:gd name="connsiteY10" fmla="*/ 406811 h 74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45680" h="749712">
                  <a:moveTo>
                    <a:pt x="0" y="376331"/>
                  </a:moveTo>
                  <a:cubicBezTo>
                    <a:pt x="266700" y="162971"/>
                    <a:pt x="533400" y="-50389"/>
                    <a:pt x="800100" y="10571"/>
                  </a:cubicBezTo>
                  <a:cubicBezTo>
                    <a:pt x="1066800" y="71531"/>
                    <a:pt x="1329690" y="739551"/>
                    <a:pt x="1600200" y="742091"/>
                  </a:cubicBezTo>
                  <a:cubicBezTo>
                    <a:pt x="1870710" y="744631"/>
                    <a:pt x="2152650" y="24541"/>
                    <a:pt x="2423160" y="25811"/>
                  </a:cubicBezTo>
                  <a:cubicBezTo>
                    <a:pt x="2693670" y="27081"/>
                    <a:pt x="2952750" y="749711"/>
                    <a:pt x="3223260" y="749711"/>
                  </a:cubicBezTo>
                  <a:cubicBezTo>
                    <a:pt x="3493770" y="749711"/>
                    <a:pt x="3771900" y="25811"/>
                    <a:pt x="4046220" y="25811"/>
                  </a:cubicBezTo>
                  <a:cubicBezTo>
                    <a:pt x="4320540" y="25811"/>
                    <a:pt x="4601210" y="750981"/>
                    <a:pt x="4869180" y="749711"/>
                  </a:cubicBezTo>
                  <a:cubicBezTo>
                    <a:pt x="5137150" y="748441"/>
                    <a:pt x="5450840" y="75341"/>
                    <a:pt x="5654040" y="18191"/>
                  </a:cubicBezTo>
                  <a:cubicBezTo>
                    <a:pt x="5857240" y="-38959"/>
                    <a:pt x="5956300" y="343311"/>
                    <a:pt x="6088380" y="406811"/>
                  </a:cubicBezTo>
                  <a:cubicBezTo>
                    <a:pt x="6220460" y="470311"/>
                    <a:pt x="6446520" y="399191"/>
                    <a:pt x="6446520" y="399191"/>
                  </a:cubicBezTo>
                  <a:lnTo>
                    <a:pt x="7345680" y="406811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A7CADA01-7020-4FBB-8509-BE6C7A2E3ECF}"/>
                </a:ext>
              </a:extLst>
            </p:cNvPr>
            <p:cNvCxnSpPr>
              <a:cxnSpLocks/>
            </p:cNvCxnSpPr>
            <p:nvPr/>
          </p:nvCxnSpPr>
          <p:spPr>
            <a:xfrm>
              <a:off x="6341303" y="1597388"/>
              <a:ext cx="69215" cy="33432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F391419-29D0-45BB-80AD-1690729DDCB7}"/>
              </a:ext>
            </a:extLst>
          </p:cNvPr>
          <p:cNvGrpSpPr/>
          <p:nvPr/>
        </p:nvGrpSpPr>
        <p:grpSpPr>
          <a:xfrm rot="20118758">
            <a:off x="6399903" y="1314889"/>
            <a:ext cx="907447" cy="731836"/>
            <a:chOff x="6224364" y="1399925"/>
            <a:chExt cx="907447" cy="731836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42511E2-A84B-4497-8B69-9203B70D28BA}"/>
                </a:ext>
              </a:extLst>
            </p:cNvPr>
            <p:cNvSpPr/>
            <p:nvPr/>
          </p:nvSpPr>
          <p:spPr>
            <a:xfrm rot="20036588">
              <a:off x="6311536" y="1399925"/>
              <a:ext cx="820275" cy="77306"/>
            </a:xfrm>
            <a:custGeom>
              <a:avLst/>
              <a:gdLst>
                <a:gd name="connsiteX0" fmla="*/ 0 w 7345680"/>
                <a:gd name="connsiteY0" fmla="*/ 376331 h 749712"/>
                <a:gd name="connsiteX1" fmla="*/ 800100 w 7345680"/>
                <a:gd name="connsiteY1" fmla="*/ 10571 h 749712"/>
                <a:gd name="connsiteX2" fmla="*/ 1600200 w 7345680"/>
                <a:gd name="connsiteY2" fmla="*/ 742091 h 749712"/>
                <a:gd name="connsiteX3" fmla="*/ 2423160 w 7345680"/>
                <a:gd name="connsiteY3" fmla="*/ 25811 h 749712"/>
                <a:gd name="connsiteX4" fmla="*/ 3223260 w 7345680"/>
                <a:gd name="connsiteY4" fmla="*/ 749711 h 749712"/>
                <a:gd name="connsiteX5" fmla="*/ 4046220 w 7345680"/>
                <a:gd name="connsiteY5" fmla="*/ 25811 h 749712"/>
                <a:gd name="connsiteX6" fmla="*/ 4869180 w 7345680"/>
                <a:gd name="connsiteY6" fmla="*/ 749711 h 749712"/>
                <a:gd name="connsiteX7" fmla="*/ 5654040 w 7345680"/>
                <a:gd name="connsiteY7" fmla="*/ 18191 h 749712"/>
                <a:gd name="connsiteX8" fmla="*/ 6088380 w 7345680"/>
                <a:gd name="connsiteY8" fmla="*/ 406811 h 749712"/>
                <a:gd name="connsiteX9" fmla="*/ 6446520 w 7345680"/>
                <a:gd name="connsiteY9" fmla="*/ 399191 h 749712"/>
                <a:gd name="connsiteX10" fmla="*/ 7345680 w 7345680"/>
                <a:gd name="connsiteY10" fmla="*/ 406811 h 74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45680" h="749712">
                  <a:moveTo>
                    <a:pt x="0" y="376331"/>
                  </a:moveTo>
                  <a:cubicBezTo>
                    <a:pt x="266700" y="162971"/>
                    <a:pt x="533400" y="-50389"/>
                    <a:pt x="800100" y="10571"/>
                  </a:cubicBezTo>
                  <a:cubicBezTo>
                    <a:pt x="1066800" y="71531"/>
                    <a:pt x="1329690" y="739551"/>
                    <a:pt x="1600200" y="742091"/>
                  </a:cubicBezTo>
                  <a:cubicBezTo>
                    <a:pt x="1870710" y="744631"/>
                    <a:pt x="2152650" y="24541"/>
                    <a:pt x="2423160" y="25811"/>
                  </a:cubicBezTo>
                  <a:cubicBezTo>
                    <a:pt x="2693670" y="27081"/>
                    <a:pt x="2952750" y="749711"/>
                    <a:pt x="3223260" y="749711"/>
                  </a:cubicBezTo>
                  <a:cubicBezTo>
                    <a:pt x="3493770" y="749711"/>
                    <a:pt x="3771900" y="25811"/>
                    <a:pt x="4046220" y="25811"/>
                  </a:cubicBezTo>
                  <a:cubicBezTo>
                    <a:pt x="4320540" y="25811"/>
                    <a:pt x="4601210" y="750981"/>
                    <a:pt x="4869180" y="749711"/>
                  </a:cubicBezTo>
                  <a:cubicBezTo>
                    <a:pt x="5137150" y="748441"/>
                    <a:pt x="5450840" y="75341"/>
                    <a:pt x="5654040" y="18191"/>
                  </a:cubicBezTo>
                  <a:cubicBezTo>
                    <a:pt x="5857240" y="-38959"/>
                    <a:pt x="5956300" y="343311"/>
                    <a:pt x="6088380" y="406811"/>
                  </a:cubicBezTo>
                  <a:cubicBezTo>
                    <a:pt x="6220460" y="470311"/>
                    <a:pt x="6446520" y="399191"/>
                    <a:pt x="6446520" y="399191"/>
                  </a:cubicBezTo>
                  <a:lnTo>
                    <a:pt x="7345680" y="406811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A005E74A-5807-4428-9E7C-8FBE441E2B5D}"/>
                </a:ext>
              </a:extLst>
            </p:cNvPr>
            <p:cNvCxnSpPr>
              <a:cxnSpLocks/>
            </p:cNvCxnSpPr>
            <p:nvPr/>
          </p:nvCxnSpPr>
          <p:spPr>
            <a:xfrm rot="1481242">
              <a:off x="6224364" y="1649905"/>
              <a:ext cx="356922" cy="48185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A4066F4-4DB8-4390-A5D8-BB28FF1B8CCB}"/>
              </a:ext>
            </a:extLst>
          </p:cNvPr>
          <p:cNvGrpSpPr/>
          <p:nvPr/>
        </p:nvGrpSpPr>
        <p:grpSpPr>
          <a:xfrm rot="19206972">
            <a:off x="6286294" y="1115661"/>
            <a:ext cx="591681" cy="1109100"/>
            <a:chOff x="6122789" y="1090550"/>
            <a:chExt cx="591681" cy="1109100"/>
          </a:xfrm>
        </p:grpSpPr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43E52469-F862-4404-B948-40EE33E8D664}"/>
                </a:ext>
              </a:extLst>
            </p:cNvPr>
            <p:cNvSpPr/>
            <p:nvPr/>
          </p:nvSpPr>
          <p:spPr>
            <a:xfrm rot="18593028">
              <a:off x="6251592" y="1342591"/>
              <a:ext cx="581387" cy="77306"/>
            </a:xfrm>
            <a:custGeom>
              <a:avLst/>
              <a:gdLst>
                <a:gd name="connsiteX0" fmla="*/ 0 w 7345680"/>
                <a:gd name="connsiteY0" fmla="*/ 376331 h 749712"/>
                <a:gd name="connsiteX1" fmla="*/ 800100 w 7345680"/>
                <a:gd name="connsiteY1" fmla="*/ 10571 h 749712"/>
                <a:gd name="connsiteX2" fmla="*/ 1600200 w 7345680"/>
                <a:gd name="connsiteY2" fmla="*/ 742091 h 749712"/>
                <a:gd name="connsiteX3" fmla="*/ 2423160 w 7345680"/>
                <a:gd name="connsiteY3" fmla="*/ 25811 h 749712"/>
                <a:gd name="connsiteX4" fmla="*/ 3223260 w 7345680"/>
                <a:gd name="connsiteY4" fmla="*/ 749711 h 749712"/>
                <a:gd name="connsiteX5" fmla="*/ 4046220 w 7345680"/>
                <a:gd name="connsiteY5" fmla="*/ 25811 h 749712"/>
                <a:gd name="connsiteX6" fmla="*/ 4869180 w 7345680"/>
                <a:gd name="connsiteY6" fmla="*/ 749711 h 749712"/>
                <a:gd name="connsiteX7" fmla="*/ 5654040 w 7345680"/>
                <a:gd name="connsiteY7" fmla="*/ 18191 h 749712"/>
                <a:gd name="connsiteX8" fmla="*/ 6088380 w 7345680"/>
                <a:gd name="connsiteY8" fmla="*/ 406811 h 749712"/>
                <a:gd name="connsiteX9" fmla="*/ 6446520 w 7345680"/>
                <a:gd name="connsiteY9" fmla="*/ 399191 h 749712"/>
                <a:gd name="connsiteX10" fmla="*/ 7345680 w 7345680"/>
                <a:gd name="connsiteY10" fmla="*/ 406811 h 74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45680" h="749712">
                  <a:moveTo>
                    <a:pt x="0" y="376331"/>
                  </a:moveTo>
                  <a:cubicBezTo>
                    <a:pt x="266700" y="162971"/>
                    <a:pt x="533400" y="-50389"/>
                    <a:pt x="800100" y="10571"/>
                  </a:cubicBezTo>
                  <a:cubicBezTo>
                    <a:pt x="1066800" y="71531"/>
                    <a:pt x="1329690" y="739551"/>
                    <a:pt x="1600200" y="742091"/>
                  </a:cubicBezTo>
                  <a:cubicBezTo>
                    <a:pt x="1870710" y="744631"/>
                    <a:pt x="2152650" y="24541"/>
                    <a:pt x="2423160" y="25811"/>
                  </a:cubicBezTo>
                  <a:cubicBezTo>
                    <a:pt x="2693670" y="27081"/>
                    <a:pt x="2952750" y="749711"/>
                    <a:pt x="3223260" y="749711"/>
                  </a:cubicBezTo>
                  <a:cubicBezTo>
                    <a:pt x="3493770" y="749711"/>
                    <a:pt x="3771900" y="25811"/>
                    <a:pt x="4046220" y="25811"/>
                  </a:cubicBezTo>
                  <a:cubicBezTo>
                    <a:pt x="4320540" y="25811"/>
                    <a:pt x="4601210" y="750981"/>
                    <a:pt x="4869180" y="749711"/>
                  </a:cubicBezTo>
                  <a:cubicBezTo>
                    <a:pt x="5137150" y="748441"/>
                    <a:pt x="5450840" y="75341"/>
                    <a:pt x="5654040" y="18191"/>
                  </a:cubicBezTo>
                  <a:cubicBezTo>
                    <a:pt x="5857240" y="-38959"/>
                    <a:pt x="5956300" y="343311"/>
                    <a:pt x="6088380" y="406811"/>
                  </a:cubicBezTo>
                  <a:cubicBezTo>
                    <a:pt x="6220460" y="470311"/>
                    <a:pt x="6446520" y="399191"/>
                    <a:pt x="6446520" y="399191"/>
                  </a:cubicBezTo>
                  <a:lnTo>
                    <a:pt x="7345680" y="406811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800A4746-11E3-4FCB-AD97-EFED405695A2}"/>
                </a:ext>
              </a:extLst>
            </p:cNvPr>
            <p:cNvCxnSpPr>
              <a:cxnSpLocks/>
            </p:cNvCxnSpPr>
            <p:nvPr/>
          </p:nvCxnSpPr>
          <p:spPr>
            <a:xfrm rot="2393028">
              <a:off x="6122789" y="1732781"/>
              <a:ext cx="591681" cy="46686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09ACC02-66A5-4CE8-9AD8-379DFCB91AFF}"/>
              </a:ext>
            </a:extLst>
          </p:cNvPr>
          <p:cNvGrpSpPr/>
          <p:nvPr/>
        </p:nvGrpSpPr>
        <p:grpSpPr>
          <a:xfrm rot="19206972">
            <a:off x="6265051" y="1087325"/>
            <a:ext cx="792463" cy="1041112"/>
            <a:chOff x="6393807" y="1310592"/>
            <a:chExt cx="792463" cy="1041112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0CC02702-36C5-4F40-8207-4088104B7E0F}"/>
                </a:ext>
              </a:extLst>
            </p:cNvPr>
            <p:cNvSpPr/>
            <p:nvPr/>
          </p:nvSpPr>
          <p:spPr>
            <a:xfrm rot="16793881">
              <a:off x="6441268" y="1514899"/>
              <a:ext cx="485919" cy="77306"/>
            </a:xfrm>
            <a:custGeom>
              <a:avLst/>
              <a:gdLst>
                <a:gd name="connsiteX0" fmla="*/ 0 w 7345680"/>
                <a:gd name="connsiteY0" fmla="*/ 376331 h 749712"/>
                <a:gd name="connsiteX1" fmla="*/ 800100 w 7345680"/>
                <a:gd name="connsiteY1" fmla="*/ 10571 h 749712"/>
                <a:gd name="connsiteX2" fmla="*/ 1600200 w 7345680"/>
                <a:gd name="connsiteY2" fmla="*/ 742091 h 749712"/>
                <a:gd name="connsiteX3" fmla="*/ 2423160 w 7345680"/>
                <a:gd name="connsiteY3" fmla="*/ 25811 h 749712"/>
                <a:gd name="connsiteX4" fmla="*/ 3223260 w 7345680"/>
                <a:gd name="connsiteY4" fmla="*/ 749711 h 749712"/>
                <a:gd name="connsiteX5" fmla="*/ 4046220 w 7345680"/>
                <a:gd name="connsiteY5" fmla="*/ 25811 h 749712"/>
                <a:gd name="connsiteX6" fmla="*/ 4869180 w 7345680"/>
                <a:gd name="connsiteY6" fmla="*/ 749711 h 749712"/>
                <a:gd name="connsiteX7" fmla="*/ 5654040 w 7345680"/>
                <a:gd name="connsiteY7" fmla="*/ 18191 h 749712"/>
                <a:gd name="connsiteX8" fmla="*/ 6088380 w 7345680"/>
                <a:gd name="connsiteY8" fmla="*/ 406811 h 749712"/>
                <a:gd name="connsiteX9" fmla="*/ 6446520 w 7345680"/>
                <a:gd name="connsiteY9" fmla="*/ 399191 h 749712"/>
                <a:gd name="connsiteX10" fmla="*/ 7345680 w 7345680"/>
                <a:gd name="connsiteY10" fmla="*/ 406811 h 74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45680" h="749712">
                  <a:moveTo>
                    <a:pt x="0" y="376331"/>
                  </a:moveTo>
                  <a:cubicBezTo>
                    <a:pt x="266700" y="162971"/>
                    <a:pt x="533400" y="-50389"/>
                    <a:pt x="800100" y="10571"/>
                  </a:cubicBezTo>
                  <a:cubicBezTo>
                    <a:pt x="1066800" y="71531"/>
                    <a:pt x="1329690" y="739551"/>
                    <a:pt x="1600200" y="742091"/>
                  </a:cubicBezTo>
                  <a:cubicBezTo>
                    <a:pt x="1870710" y="744631"/>
                    <a:pt x="2152650" y="24541"/>
                    <a:pt x="2423160" y="25811"/>
                  </a:cubicBezTo>
                  <a:cubicBezTo>
                    <a:pt x="2693670" y="27081"/>
                    <a:pt x="2952750" y="749711"/>
                    <a:pt x="3223260" y="749711"/>
                  </a:cubicBezTo>
                  <a:cubicBezTo>
                    <a:pt x="3493770" y="749711"/>
                    <a:pt x="3771900" y="25811"/>
                    <a:pt x="4046220" y="25811"/>
                  </a:cubicBezTo>
                  <a:cubicBezTo>
                    <a:pt x="4320540" y="25811"/>
                    <a:pt x="4601210" y="750981"/>
                    <a:pt x="4869180" y="749711"/>
                  </a:cubicBezTo>
                  <a:cubicBezTo>
                    <a:pt x="5137150" y="748441"/>
                    <a:pt x="5450840" y="75341"/>
                    <a:pt x="5654040" y="18191"/>
                  </a:cubicBezTo>
                  <a:cubicBezTo>
                    <a:pt x="5857240" y="-38959"/>
                    <a:pt x="5956300" y="343311"/>
                    <a:pt x="6088380" y="406811"/>
                  </a:cubicBezTo>
                  <a:cubicBezTo>
                    <a:pt x="6220460" y="470311"/>
                    <a:pt x="6446520" y="399191"/>
                    <a:pt x="6446520" y="399191"/>
                  </a:cubicBezTo>
                  <a:lnTo>
                    <a:pt x="7345680" y="406811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CC87CB5-EE1C-45A1-8E22-14D4795F2B61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rot="2393028">
              <a:off x="6393807" y="1988029"/>
              <a:ext cx="792463" cy="3636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2D74570-AD46-449D-9954-FDA998714FFF}"/>
              </a:ext>
            </a:extLst>
          </p:cNvPr>
          <p:cNvGrpSpPr/>
          <p:nvPr/>
        </p:nvGrpSpPr>
        <p:grpSpPr>
          <a:xfrm rot="19206972">
            <a:off x="6307461" y="1077241"/>
            <a:ext cx="803481" cy="927201"/>
            <a:chOff x="6595000" y="1450686"/>
            <a:chExt cx="803481" cy="927201"/>
          </a:xfrm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87B6023-D022-4AC3-AA9D-6B7A000ADDE5}"/>
                </a:ext>
              </a:extLst>
            </p:cNvPr>
            <p:cNvSpPr/>
            <p:nvPr/>
          </p:nvSpPr>
          <p:spPr>
            <a:xfrm rot="15438921">
              <a:off x="6504531" y="1623559"/>
              <a:ext cx="423051" cy="77306"/>
            </a:xfrm>
            <a:custGeom>
              <a:avLst/>
              <a:gdLst>
                <a:gd name="connsiteX0" fmla="*/ 0 w 7345680"/>
                <a:gd name="connsiteY0" fmla="*/ 376331 h 749712"/>
                <a:gd name="connsiteX1" fmla="*/ 800100 w 7345680"/>
                <a:gd name="connsiteY1" fmla="*/ 10571 h 749712"/>
                <a:gd name="connsiteX2" fmla="*/ 1600200 w 7345680"/>
                <a:gd name="connsiteY2" fmla="*/ 742091 h 749712"/>
                <a:gd name="connsiteX3" fmla="*/ 2423160 w 7345680"/>
                <a:gd name="connsiteY3" fmla="*/ 25811 h 749712"/>
                <a:gd name="connsiteX4" fmla="*/ 3223260 w 7345680"/>
                <a:gd name="connsiteY4" fmla="*/ 749711 h 749712"/>
                <a:gd name="connsiteX5" fmla="*/ 4046220 w 7345680"/>
                <a:gd name="connsiteY5" fmla="*/ 25811 h 749712"/>
                <a:gd name="connsiteX6" fmla="*/ 4869180 w 7345680"/>
                <a:gd name="connsiteY6" fmla="*/ 749711 h 749712"/>
                <a:gd name="connsiteX7" fmla="*/ 5654040 w 7345680"/>
                <a:gd name="connsiteY7" fmla="*/ 18191 h 749712"/>
                <a:gd name="connsiteX8" fmla="*/ 6088380 w 7345680"/>
                <a:gd name="connsiteY8" fmla="*/ 406811 h 749712"/>
                <a:gd name="connsiteX9" fmla="*/ 6446520 w 7345680"/>
                <a:gd name="connsiteY9" fmla="*/ 399191 h 749712"/>
                <a:gd name="connsiteX10" fmla="*/ 7345680 w 7345680"/>
                <a:gd name="connsiteY10" fmla="*/ 406811 h 74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45680" h="749712">
                  <a:moveTo>
                    <a:pt x="0" y="376331"/>
                  </a:moveTo>
                  <a:cubicBezTo>
                    <a:pt x="266700" y="162971"/>
                    <a:pt x="533400" y="-50389"/>
                    <a:pt x="800100" y="10571"/>
                  </a:cubicBezTo>
                  <a:cubicBezTo>
                    <a:pt x="1066800" y="71531"/>
                    <a:pt x="1329690" y="739551"/>
                    <a:pt x="1600200" y="742091"/>
                  </a:cubicBezTo>
                  <a:cubicBezTo>
                    <a:pt x="1870710" y="744631"/>
                    <a:pt x="2152650" y="24541"/>
                    <a:pt x="2423160" y="25811"/>
                  </a:cubicBezTo>
                  <a:cubicBezTo>
                    <a:pt x="2693670" y="27081"/>
                    <a:pt x="2952750" y="749711"/>
                    <a:pt x="3223260" y="749711"/>
                  </a:cubicBezTo>
                  <a:cubicBezTo>
                    <a:pt x="3493770" y="749711"/>
                    <a:pt x="3771900" y="25811"/>
                    <a:pt x="4046220" y="25811"/>
                  </a:cubicBezTo>
                  <a:cubicBezTo>
                    <a:pt x="4320540" y="25811"/>
                    <a:pt x="4601210" y="750981"/>
                    <a:pt x="4869180" y="749711"/>
                  </a:cubicBezTo>
                  <a:cubicBezTo>
                    <a:pt x="5137150" y="748441"/>
                    <a:pt x="5450840" y="75341"/>
                    <a:pt x="5654040" y="18191"/>
                  </a:cubicBezTo>
                  <a:cubicBezTo>
                    <a:pt x="5857240" y="-38959"/>
                    <a:pt x="5956300" y="343311"/>
                    <a:pt x="6088380" y="406811"/>
                  </a:cubicBezTo>
                  <a:cubicBezTo>
                    <a:pt x="6220460" y="470311"/>
                    <a:pt x="6446520" y="399191"/>
                    <a:pt x="6446520" y="399191"/>
                  </a:cubicBezTo>
                  <a:lnTo>
                    <a:pt x="7345680" y="406811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C4C08496-94CD-4F29-88F5-539FAC1D1A6B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rot="2393028">
              <a:off x="6595000" y="2124962"/>
              <a:ext cx="803481" cy="25292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4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5" grpId="0" animBg="1" autoUpdateAnimBg="0"/>
      <p:bldP spid="66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76AEA8-B3F5-4684-9872-A011FC8403A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7" y="1"/>
            <a:ext cx="2240354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三种反应的比较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0654C34-C36F-4702-8712-0C278B9AD8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410451" y="1"/>
            <a:ext cx="4781549" cy="28467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三种效应分别在不同情况下占优</a:t>
            </a:r>
            <a:endParaRPr lang="zh-CN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17D3EF-F1BD-4FE5-9515-19FB66DC9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8022"/>
          <a:stretch/>
        </p:blipFill>
        <p:spPr bwMode="auto">
          <a:xfrm>
            <a:off x="1343472" y="290816"/>
            <a:ext cx="9032180" cy="6422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D4E894-7589-4C0C-82DA-0B75B8EDFFC7}"/>
              </a:ext>
            </a:extLst>
          </p:cNvPr>
          <p:cNvSpPr txBox="1"/>
          <p:nvPr/>
        </p:nvSpPr>
        <p:spPr>
          <a:xfrm>
            <a:off x="2166740" y="275259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光电效应占优区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0DAC35-87CD-4653-B27E-3CBA4B24A902}"/>
              </a:ext>
            </a:extLst>
          </p:cNvPr>
          <p:cNvSpPr txBox="1"/>
          <p:nvPr/>
        </p:nvSpPr>
        <p:spPr>
          <a:xfrm>
            <a:off x="4562068" y="500732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康普顿散射占优区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D719F8-A768-4176-996D-C942677D556A}"/>
              </a:ext>
            </a:extLst>
          </p:cNvPr>
          <p:cNvSpPr txBox="1"/>
          <p:nvPr/>
        </p:nvSpPr>
        <p:spPr>
          <a:xfrm>
            <a:off x="8287420" y="1244485"/>
            <a:ext cx="8914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</a:rPr>
              <a:t>电子对效应占优区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A3E112A-8716-4B68-B7E1-DD6FE93F49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691046"/>
              </p:ext>
            </p:extLst>
          </p:nvPr>
        </p:nvGraphicFramePr>
        <p:xfrm>
          <a:off x="4187721" y="3224219"/>
          <a:ext cx="1902970" cy="82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64" name="Equation" r:id="rId4" imgW="558720" imgH="241200" progId="Equation.DSMT4">
                  <p:embed/>
                </p:oleObj>
              </mc:Choice>
              <mc:Fallback>
                <p:oleObj name="Equation" r:id="rId4" imgW="558720" imgH="2412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7721" y="3224219"/>
                        <a:ext cx="1902970" cy="82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AA03D7B-BDB1-4C0B-A75C-BA51684A0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91763"/>
              </p:ext>
            </p:extLst>
          </p:nvPr>
        </p:nvGraphicFramePr>
        <p:xfrm>
          <a:off x="6090691" y="1280049"/>
          <a:ext cx="1902970" cy="82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65" name="Equation" r:id="rId6" imgW="558720" imgH="241200" progId="Equation.DSMT4">
                  <p:embed/>
                </p:oleObj>
              </mc:Choice>
              <mc:Fallback>
                <p:oleObj name="Equation" r:id="rId6" imgW="558720" imgH="2412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0691" y="1280049"/>
                        <a:ext cx="1902970" cy="82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2574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76AEA8-B3F5-4684-9872-A011FC8403A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6" y="1"/>
            <a:ext cx="4481422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小结（光电效应、康普顿散射、电子对效应）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B65CD312-2C23-4423-8A90-5B267BDC3CAB}"/>
              </a:ext>
            </a:extLst>
          </p:cNvPr>
          <p:cNvSpPr txBox="1">
            <a:spLocks/>
          </p:cNvSpPr>
          <p:nvPr/>
        </p:nvSpPr>
        <p:spPr>
          <a:xfrm>
            <a:off x="254866" y="419356"/>
            <a:ext cx="11386175" cy="59030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三种反应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是我们以后探测器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测量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射线的基础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，没有它们就不可能测到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能谱，因此掌握它们的特性很重要！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光电效应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康普顿散射“一定” 会发生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阈能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反应，要求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&gt;1.022MeV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。这三者分别在（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小中等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）时占优。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这三种效应所制造的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次级电子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光电子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康普顿反冲电子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正负电子对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，是探测器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形成信号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。遗憾的是，无论哪个过程，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电子都无法得到光子能量的全部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，因此仅靠一次光原子反应，是无法在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能谱中得到我们特别期待的“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全能峰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那么，怎么才能得到全能峰呢？需要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多次反应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，我们到九章、十二章再说！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732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8C83860-C17F-454E-8959-34E64789B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718"/>
          <a:stretch/>
        </p:blipFill>
        <p:spPr bwMode="auto">
          <a:xfrm>
            <a:off x="171929" y="1662435"/>
            <a:ext cx="6219718" cy="426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2EA02161-F9CD-453B-AC5D-EF1413A35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r="5048"/>
          <a:stretch>
            <a:fillRect/>
          </a:stretch>
        </p:blipFill>
        <p:spPr bwMode="auto">
          <a:xfrm>
            <a:off x="6478920" y="2039364"/>
            <a:ext cx="5713080" cy="3885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5054574-1F93-440F-978C-3057E68F5A8F}"/>
              </a:ext>
            </a:extLst>
          </p:cNvPr>
          <p:cNvSpPr/>
          <p:nvPr/>
        </p:nvSpPr>
        <p:spPr>
          <a:xfrm>
            <a:off x="8219281" y="1516144"/>
            <a:ext cx="3331361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总截面：</a:t>
            </a:r>
            <a:r>
              <a:rPr lang="el-GR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48D296-2A7C-45F9-9729-743C0EAA56DB}"/>
              </a:ext>
            </a:extLst>
          </p:cNvPr>
          <p:cNvSpPr/>
          <p:nvPr/>
        </p:nvSpPr>
        <p:spPr>
          <a:xfrm>
            <a:off x="133829" y="992924"/>
            <a:ext cx="6664087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各反应截面在总截面中的比重（最大为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75943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76AEA8-B3F5-4684-9872-A011FC8403A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70096" y="1"/>
            <a:ext cx="4481422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铅的四种反应截面曲线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FCCEDC3-CFE1-489D-9934-0A5F42C962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455454"/>
              </p:ext>
            </p:extLst>
          </p:nvPr>
        </p:nvGraphicFramePr>
        <p:xfrm>
          <a:off x="892175" y="339725"/>
          <a:ext cx="9980613" cy="617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50" name="Graph" r:id="rId3" imgW="4754880" imgH="3023280" progId="Origin50.Graph">
                  <p:embed/>
                </p:oleObj>
              </mc:Choice>
              <mc:Fallback>
                <p:oleObj name="Graph" r:id="rId3" imgW="4754880" imgH="3023280" progId="Origin50.Graph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l="5353" t="6357" r="5373" b="6660"/>
                      <a:stretch>
                        <a:fillRect/>
                      </a:stretch>
                    </p:blipFill>
                    <p:spPr bwMode="auto">
                      <a:xfrm>
                        <a:off x="892175" y="339725"/>
                        <a:ext cx="9980613" cy="617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D282497-7BD2-421B-A831-393F6A3DADE4}"/>
              </a:ext>
            </a:extLst>
          </p:cNvPr>
          <p:cNvSpPr txBox="1"/>
          <p:nvPr/>
        </p:nvSpPr>
        <p:spPr>
          <a:xfrm>
            <a:off x="20129" y="6447369"/>
            <a:ext cx="1564831" cy="369332"/>
          </a:xfrm>
          <a:custGeom>
            <a:avLst/>
            <a:gdLst>
              <a:gd name="connsiteX0" fmla="*/ 0 w 1564831"/>
              <a:gd name="connsiteY0" fmla="*/ 0 h 369332"/>
              <a:gd name="connsiteX1" fmla="*/ 505962 w 1564831"/>
              <a:gd name="connsiteY1" fmla="*/ 0 h 369332"/>
              <a:gd name="connsiteX2" fmla="*/ 1011924 w 1564831"/>
              <a:gd name="connsiteY2" fmla="*/ 0 h 369332"/>
              <a:gd name="connsiteX3" fmla="*/ 1564831 w 1564831"/>
              <a:gd name="connsiteY3" fmla="*/ 0 h 369332"/>
              <a:gd name="connsiteX4" fmla="*/ 1564831 w 1564831"/>
              <a:gd name="connsiteY4" fmla="*/ 369332 h 369332"/>
              <a:gd name="connsiteX5" fmla="*/ 1027572 w 1564831"/>
              <a:gd name="connsiteY5" fmla="*/ 369332 h 369332"/>
              <a:gd name="connsiteX6" fmla="*/ 474665 w 1564831"/>
              <a:gd name="connsiteY6" fmla="*/ 369332 h 369332"/>
              <a:gd name="connsiteX7" fmla="*/ 0 w 1564831"/>
              <a:gd name="connsiteY7" fmla="*/ 369332 h 369332"/>
              <a:gd name="connsiteX8" fmla="*/ 0 w 1564831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4831" h="369332" fill="none" extrusionOk="0">
                <a:moveTo>
                  <a:pt x="0" y="0"/>
                </a:moveTo>
                <a:cubicBezTo>
                  <a:pt x="225281" y="-34427"/>
                  <a:pt x="334598" y="43690"/>
                  <a:pt x="505962" y="0"/>
                </a:cubicBezTo>
                <a:cubicBezTo>
                  <a:pt x="677326" y="-43690"/>
                  <a:pt x="870686" y="37553"/>
                  <a:pt x="1011924" y="0"/>
                </a:cubicBezTo>
                <a:cubicBezTo>
                  <a:pt x="1153162" y="-37553"/>
                  <a:pt x="1325976" y="35285"/>
                  <a:pt x="1564831" y="0"/>
                </a:cubicBezTo>
                <a:cubicBezTo>
                  <a:pt x="1576510" y="147759"/>
                  <a:pt x="1541352" y="230831"/>
                  <a:pt x="1564831" y="369332"/>
                </a:cubicBezTo>
                <a:cubicBezTo>
                  <a:pt x="1442700" y="406442"/>
                  <a:pt x="1194336" y="363739"/>
                  <a:pt x="1027572" y="369332"/>
                </a:cubicBezTo>
                <a:cubicBezTo>
                  <a:pt x="860808" y="374925"/>
                  <a:pt x="658787" y="364939"/>
                  <a:pt x="474665" y="369332"/>
                </a:cubicBezTo>
                <a:cubicBezTo>
                  <a:pt x="290543" y="373725"/>
                  <a:pt x="157985" y="322280"/>
                  <a:pt x="0" y="369332"/>
                </a:cubicBezTo>
                <a:cubicBezTo>
                  <a:pt x="-5915" y="215556"/>
                  <a:pt x="28921" y="162461"/>
                  <a:pt x="0" y="0"/>
                </a:cubicBezTo>
                <a:close/>
              </a:path>
              <a:path w="1564831" h="369332" stroke="0" extrusionOk="0">
                <a:moveTo>
                  <a:pt x="0" y="0"/>
                </a:moveTo>
                <a:cubicBezTo>
                  <a:pt x="222059" y="-4014"/>
                  <a:pt x="331628" y="27142"/>
                  <a:pt x="552907" y="0"/>
                </a:cubicBezTo>
                <a:cubicBezTo>
                  <a:pt x="774186" y="-27142"/>
                  <a:pt x="961179" y="4709"/>
                  <a:pt x="1074517" y="0"/>
                </a:cubicBezTo>
                <a:cubicBezTo>
                  <a:pt x="1187855" y="-4709"/>
                  <a:pt x="1448889" y="15190"/>
                  <a:pt x="1564831" y="0"/>
                </a:cubicBezTo>
                <a:cubicBezTo>
                  <a:pt x="1587339" y="116131"/>
                  <a:pt x="1543746" y="239632"/>
                  <a:pt x="1564831" y="369332"/>
                </a:cubicBezTo>
                <a:cubicBezTo>
                  <a:pt x="1396208" y="394243"/>
                  <a:pt x="1222789" y="308469"/>
                  <a:pt x="1043221" y="369332"/>
                </a:cubicBezTo>
                <a:cubicBezTo>
                  <a:pt x="863653" y="430195"/>
                  <a:pt x="682199" y="311030"/>
                  <a:pt x="552907" y="369332"/>
                </a:cubicBezTo>
                <a:cubicBezTo>
                  <a:pt x="423615" y="427634"/>
                  <a:pt x="239339" y="331928"/>
                  <a:pt x="0" y="369332"/>
                </a:cubicBezTo>
                <a:cubicBezTo>
                  <a:pt x="-269" y="205599"/>
                  <a:pt x="40317" y="16331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下页有“大雨”</a:t>
            </a:r>
          </a:p>
        </p:txBody>
      </p:sp>
    </p:spTree>
    <p:extLst>
      <p:ext uri="{BB962C8B-B14F-4D97-AF65-F5344CB8AC3E}">
        <p14:creationId xmlns:p14="http://schemas.microsoft.com/office/powerpoint/2010/main" val="882787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EE2E1C3-BFFB-444C-A46F-97E6B4B0C377}"/>
              </a:ext>
            </a:extLst>
          </p:cNvPr>
          <p:cNvSpPr txBox="1">
            <a:spLocks noChangeArrowheads="1"/>
          </p:cNvSpPr>
          <p:nvPr/>
        </p:nvSpPr>
        <p:spPr>
          <a:xfrm>
            <a:off x="4151784" y="908720"/>
            <a:ext cx="3816424" cy="4637952"/>
          </a:xfrm>
          <a:prstGeom prst="rect">
            <a:avLst/>
          </a:prstGeom>
          <a:ln w="38100" cap="flat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光电效应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康普顿散射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其它相互作用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kumimoji="1" lang="el-GR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能量转移截面</a:t>
            </a:r>
            <a:endParaRPr kumimoji="1" lang="zh-CN" altLang="el-GR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202A1F-A38D-4E1F-9D81-84ABC45AC72B}"/>
              </a:ext>
            </a:extLst>
          </p:cNvPr>
          <p:cNvSpPr txBox="1"/>
          <p:nvPr/>
        </p:nvSpPr>
        <p:spPr>
          <a:xfrm>
            <a:off x="3725064" y="338643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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46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7" y="1"/>
            <a:ext cx="4574421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四</a:t>
            </a:r>
            <a:r>
              <a:rPr kumimoji="1"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其它相互作用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C62003F9-474D-4CD6-89F8-1EB2482A8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4" y="559738"/>
            <a:ext cx="12021551" cy="83099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42925" indent="-542925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(1)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汤姆逊散射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(Thomson scattering, coherent scattering </a:t>
            </a:r>
            <a:r>
              <a:rPr lang="en-US" altLang="zh-CN" sz="1800" b="1" dirty="0">
                <a:latin typeface="Times New Roman" pitchFamily="18" charset="0"/>
                <a:ea typeface="华文仿宋" pitchFamily="2" charset="-122"/>
                <a:sym typeface="Symbol" pitchFamily="18" charset="2"/>
              </a:rPr>
              <a:t>with free electron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)——</a:t>
            </a: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当入射电磁波射向自由电子时，其电矢量使得电子震荡，震荡的电子发射与入射波相同频率的辐射。</a:t>
            </a:r>
            <a:endParaRPr lang="zh-CN" altLang="en-US" sz="2000" dirty="0">
              <a:solidFill>
                <a:srgbClr val="0000FF"/>
              </a:solidFill>
              <a:latin typeface="Times New Roman" pitchFamily="18" charset="0"/>
              <a:ea typeface="华文仿宋" pitchFamily="2" charset="-122"/>
              <a:sym typeface="Symbol" pitchFamily="18" charset="2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BC5CEE4-65F6-4ED2-8820-C11848E5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53" y="1782720"/>
            <a:ext cx="4487863" cy="309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6">
            <a:extLst>
              <a:ext uri="{FF2B5EF4-FFF2-40B4-BE49-F238E27FC236}">
                <a16:creationId xmlns:a16="http://schemas.microsoft.com/office/drawing/2014/main" id="{21F55B44-30F5-4EB9-81DD-08948BB754E5}"/>
              </a:ext>
            </a:extLst>
          </p:cNvPr>
          <p:cNvGrpSpPr>
            <a:grpSpLocks/>
          </p:cNvGrpSpPr>
          <p:nvPr/>
        </p:nvGrpSpPr>
        <p:grpSpPr bwMode="auto">
          <a:xfrm>
            <a:off x="2294310" y="1665801"/>
            <a:ext cx="8843963" cy="4184652"/>
            <a:chOff x="756" y="1573"/>
            <a:chExt cx="5571" cy="2636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3BB3C0AA-517D-4569-BF81-2BAD1EA04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573"/>
              <a:ext cx="2631" cy="2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2ABF487F-D60F-4014-83E1-6FA75F58E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" y="3957"/>
              <a:ext cx="4581" cy="25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  <a:latin typeface="Times New Roman" pitchFamily="18" charset="0"/>
                  <a:ea typeface="华文仿宋" pitchFamily="2" charset="-122"/>
                </a:rPr>
                <a:t>对于能量较低的康普顿散射，其截面将趋向于汤姆逊散射截面</a:t>
              </a:r>
              <a:endParaRPr lang="zh-CN" altLang="el-GR" sz="20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44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7" y="1"/>
            <a:ext cx="4574421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四</a:t>
            </a:r>
            <a:r>
              <a:rPr kumimoji="1"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其它相互作用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7E11D36B-F163-4CB2-8A20-FB166B665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72" y="406546"/>
            <a:ext cx="11772056" cy="184024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082675" indent="-1082675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(2)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相干散射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(coherent scattering </a:t>
            </a:r>
            <a:r>
              <a:rPr lang="en-US" altLang="zh-CN" sz="2000" b="1" dirty="0">
                <a:latin typeface="Times New Roman" pitchFamily="18" charset="0"/>
                <a:ea typeface="华文仿宋" pitchFamily="2" charset="-122"/>
                <a:sym typeface="Symbol" pitchFamily="18" charset="2"/>
              </a:rPr>
              <a:t>with bound atomic electrons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)——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也叫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Rayleigh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散射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electron resonance scattering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，是低能光子与束缚电子间的弹性散射。其机制是电子在电磁辐射的作用下受迫振动变成电偶极子，向外辐射电磁辐射，入射光子频率不变（原子质量</a:t>
            </a:r>
            <a:r>
              <a:rPr lang="en-US" altLang="zh-CN" sz="18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&gt;&gt;</a:t>
            </a:r>
            <a:r>
              <a:rPr lang="zh-CN" altLang="en-US" sz="1800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  <a:sym typeface="Symbol" pitchFamily="18" charset="2"/>
              </a:rPr>
              <a:t>电子质量）。它是弹性散射，而康普顿散射是非弹性散射。</a:t>
            </a:r>
          </a:p>
        </p:txBody>
      </p:sp>
      <p:pic>
        <p:nvPicPr>
          <p:cNvPr id="14" name="Picture 3" descr="rayleigh scattering">
            <a:extLst>
              <a:ext uri="{FF2B5EF4-FFF2-40B4-BE49-F238E27FC236}">
                <a16:creationId xmlns:a16="http://schemas.microsoft.com/office/drawing/2014/main" id="{F7447BF3-377B-47E2-9B6F-AFA4AEE2C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64" y="2363453"/>
            <a:ext cx="6362700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4">
            <a:extLst>
              <a:ext uri="{FF2B5EF4-FFF2-40B4-BE49-F238E27FC236}">
                <a16:creationId xmlns:a16="http://schemas.microsoft.com/office/drawing/2014/main" id="{FD434236-1483-4975-9653-7C93A72AB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064" y="2628528"/>
            <a:ext cx="3732664" cy="879087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康普顿散射也被称非相干散射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(incoherent scattering)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A75F4E0A-9285-4102-A3B2-13EA29510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064" y="4423911"/>
            <a:ext cx="5400922" cy="1200329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3038" indent="-173038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相干散射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不会在探测器中形成信号</a:t>
            </a:r>
            <a:endParaRPr lang="en-US" altLang="zh-CN" sz="1800" b="1" dirty="0">
              <a:solidFill>
                <a:srgbClr val="0000FF"/>
              </a:solidFill>
              <a:latin typeface="Times New Roman" pitchFamily="18" charset="0"/>
              <a:ea typeface="华文仿宋" pitchFamily="2" charset="-122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但是它对光子在介质中的输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运规律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是具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有影响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的。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相干散射在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低能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、对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Z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物质时是重要的。</a:t>
            </a:r>
          </a:p>
        </p:txBody>
      </p:sp>
    </p:spTree>
    <p:extLst>
      <p:ext uri="{BB962C8B-B14F-4D97-AF65-F5344CB8AC3E}">
        <p14:creationId xmlns:p14="http://schemas.microsoft.com/office/powerpoint/2010/main" val="135245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7" y="1"/>
            <a:ext cx="4574421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小结（光原子反应）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490DA4A-2881-4AA7-9008-4418176BBFE4}"/>
              </a:ext>
            </a:extLst>
          </p:cNvPr>
          <p:cNvSpPr txBox="1">
            <a:spLocks/>
          </p:cNvSpPr>
          <p:nvPr/>
        </p:nvSpPr>
        <p:spPr>
          <a:xfrm>
            <a:off x="228600" y="764704"/>
            <a:ext cx="11886356" cy="52915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光原子反应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是光子和原子之间的事情，对于</a:t>
            </a:r>
            <a:r>
              <a:rPr lang="en-US" altLang="zh-CN" sz="1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keV~MeV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光子，除了前述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光电效应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康普顿散射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之外，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瑞利散射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也是存在的。</a:t>
            </a:r>
            <a:endParaRPr lang="en-US" altLang="zh-CN" sz="18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探测器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而言，我们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无视瑞利散射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，因为它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没有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给探测器留下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次级电子，不会形成信号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。但是对于光子的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输运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而言，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瑞利散射必须考虑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，因为它会把光子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散射到其它方向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8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1800"/>
              </a:spcAft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什么能量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的光子在物质中的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穿透能力强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呢？</a:t>
            </a:r>
            <a:r>
              <a:rPr lang="zh-CN" altLang="en-US" sz="180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一般而言，是高能光子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，但这话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严格地讲不成立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，虽然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光电效应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康普顿散射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瑞利散射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总体来看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截面随能量下降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，但是考虑到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电子对效应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截面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能量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正向关系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，则总截面与光子能量之间</a:t>
            </a:r>
            <a:r>
              <a:rPr lang="zh-CN" altLang="en-US" sz="1800" u="sng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并不存在单调关系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。我们可以近似地讲，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大约在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2~6MeV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区间，光子的总截面是最小的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，因此，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穿透力也就是最强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的。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72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7" y="1"/>
            <a:ext cx="4574421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光原子反应截面对话截录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77F6D18-8B48-4E7C-8BE6-F107572A0229}"/>
              </a:ext>
            </a:extLst>
          </p:cNvPr>
          <p:cNvSpPr txBox="1">
            <a:spLocks/>
          </p:cNvSpPr>
          <p:nvPr/>
        </p:nvSpPr>
        <p:spPr>
          <a:xfrm>
            <a:off x="247650" y="692696"/>
            <a:ext cx="11753006" cy="573422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“在我眼里，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电子最棒，它们贡献了最多的截面！”</a:t>
            </a:r>
            <a:r>
              <a:rPr lang="en-US" altLang="zh-CN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“我对待所有电子都“一视同仁”，它们都贡献了截面”</a:t>
            </a:r>
            <a:r>
              <a:rPr lang="en-US" altLang="zh-CN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“你俩都有截面，但好像没我啥事情啊，我的截面怎么就是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呢？”</a:t>
            </a:r>
            <a:r>
              <a:rPr lang="en-US" altLang="zh-CN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“…哦等等，我也能反应了，但“只”看见了原子核？”</a:t>
            </a:r>
            <a:r>
              <a:rPr lang="en-US" altLang="zh-CN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“当入射光子能量较高（例如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2MeV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）时，我的次级电子能量最高！”</a:t>
            </a: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“当入射光子能量较高（例如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2MeV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）时，我的次级电子能量完全不确定啊，而且最大值也没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楼的大！”</a:t>
            </a:r>
            <a:r>
              <a:rPr lang="en-US" altLang="zh-CN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楼的，其实我也不确定，但比你强，我只需要在几个确定值间做选择。”</a:t>
            </a:r>
            <a:r>
              <a:rPr lang="en-US" altLang="zh-CN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“你俩都别说了，我都不是一个电子，而是两个。这哥俩之间还不知道怎么分配能量呢？”</a:t>
            </a: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楼的，虽然一般情况下（例如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2MeV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）你的次级电子能量最高，但在有些特定的低能量处，你也不如我啊”</a:t>
            </a: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楼的，你也未必那么“一视同仁”吧？那些你没做成功的事情，最后都算到我这了”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35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0F0CBC67-C6F3-4842-AF16-351A69514E3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29F6F6-D2F2-4431-A28F-92931B0BDC8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560AAD1D-6EBD-4323-8195-28595AF642F7}"/>
              </a:ext>
            </a:extLst>
          </p:cNvPr>
          <p:cNvSpPr txBox="1">
            <a:spLocks/>
          </p:cNvSpPr>
          <p:nvPr/>
        </p:nvSpPr>
        <p:spPr>
          <a:xfrm>
            <a:off x="1056640" y="1060274"/>
            <a:ext cx="11182147" cy="466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“在我眼里， 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电子最棒，它们贡献了最多的截面！”</a:t>
            </a:r>
            <a:r>
              <a:rPr lang="en-US" altLang="zh-CN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sz="18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“我对待所有电子都“一视同仁”，它们都贡献了截面”</a:t>
            </a:r>
            <a:r>
              <a:rPr lang="en-US" altLang="zh-CN" sz="1800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“你俩都有截面，但好像没我啥事情啊，我的截面怎么就是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呢？”</a:t>
            </a:r>
            <a:r>
              <a:rPr lang="en-US" altLang="zh-CN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“…哦等等，我也能反应了，但“只”看见了原子核？”</a:t>
            </a:r>
            <a:r>
              <a:rPr lang="en-US" altLang="zh-CN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sz="18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“当入射光子能量较高（例如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2MeV</a:t>
            </a:r>
            <a:r>
              <a:rPr lang="zh-CN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）时，我的次级电子能量最高！”</a:t>
            </a: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“当入射光子能量较高（例如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2MeV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）时，我的次级电子能量完全不确定啊，而且最大值也没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楼的大！”</a:t>
            </a:r>
            <a:r>
              <a:rPr lang="en-US" altLang="zh-CN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sz="18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楼的，其实我也不确定，但比你强，我只需要在几个确定值间做选择。”</a:t>
            </a:r>
            <a:r>
              <a:rPr lang="en-US" altLang="zh-CN" sz="1800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endParaRPr lang="zh-CN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“你俩都别说了，我都不是一个电子，而是两个。这哥俩之间还不知道怎么分配能量呢？”</a:t>
            </a: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楼的，虽然一般情况下（例如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2MeV</a:t>
            </a:r>
            <a:r>
              <a:rPr lang="zh-CN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）你的次级电子能量最高，但在有些特定的低能量处，你也不如我啊”</a:t>
            </a:r>
          </a:p>
          <a:p>
            <a:pPr marL="85725" indent="-85725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楼的，你也未必那么“一视同仁”吧？那些你没做成功的事情，最后都算到我这了”</a:t>
            </a:r>
            <a:endParaRPr lang="zh-CN" altLang="en-US" sz="18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31C765-B3A4-405B-B194-E670051CB83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3210" y="830120"/>
            <a:ext cx="943429" cy="496760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ts val="4100"/>
              </a:lnSpc>
              <a:spcAft>
                <a:spcPts val="5400"/>
              </a:spcAft>
            </a:pP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4]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5]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6]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7]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8]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0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9]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9892D6-0E85-420D-B43F-1978821912BE}"/>
              </a:ext>
            </a:extLst>
          </p:cNvPr>
          <p:cNvSpPr txBox="1"/>
          <p:nvPr/>
        </p:nvSpPr>
        <p:spPr>
          <a:xfrm>
            <a:off x="2739753" y="726440"/>
            <a:ext cx="639898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18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光电</a:t>
            </a:r>
            <a:r>
              <a:rPr lang="en-US" altLang="zh-CN" sz="18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;		B</a:t>
            </a:r>
            <a:r>
              <a:rPr lang="zh-CN" altLang="en-US" sz="18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康普顿</a:t>
            </a:r>
            <a:r>
              <a:rPr lang="en-US" altLang="zh-CN" sz="18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;		C</a:t>
            </a:r>
            <a:r>
              <a:rPr lang="zh-CN" altLang="en-US" sz="18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电子对</a:t>
            </a:r>
            <a:r>
              <a:rPr lang="en-US" altLang="zh-CN" sz="18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;		D</a:t>
            </a:r>
            <a:r>
              <a:rPr lang="zh-CN" altLang="en-US" sz="1800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瑞利</a:t>
            </a:r>
            <a:r>
              <a:rPr lang="en-US" altLang="zh-CN" dirty="0">
                <a:solidFill>
                  <a:srgbClr val="3366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;</a:t>
            </a:r>
            <a:endParaRPr lang="en-US" altLang="zh-CN" sz="1800" dirty="0">
              <a:solidFill>
                <a:srgbClr val="3366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07C831D-1EE9-4568-B348-7B9494FCD33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0" name="TitleBackground">
              <a:extLst>
                <a:ext uri="{FF2B5EF4-FFF2-40B4-BE49-F238E27FC236}">
                  <a16:creationId xmlns:a16="http://schemas.microsoft.com/office/drawing/2014/main" id="{C33501F4-EAE4-4C32-8972-5C5334C2C90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ColorBlock">
              <a:extLst>
                <a:ext uri="{FF2B5EF4-FFF2-40B4-BE49-F238E27FC236}">
                  <a16:creationId xmlns:a16="http://schemas.microsoft.com/office/drawing/2014/main" id="{3BFD4486-58A8-4E9E-955E-9D68E4C50F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ypeText">
              <a:extLst>
                <a:ext uri="{FF2B5EF4-FFF2-40B4-BE49-F238E27FC236}">
                  <a16:creationId xmlns:a16="http://schemas.microsoft.com/office/drawing/2014/main" id="{EF973483-E25F-4C07-9728-941DB0F9115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3" name="TipText">
              <a:extLst>
                <a:ext uri="{FF2B5EF4-FFF2-40B4-BE49-F238E27FC236}">
                  <a16:creationId xmlns:a16="http://schemas.microsoft.com/office/drawing/2014/main" id="{E95EB24F-BE8F-420D-A33D-B7AE9734BC8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9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4A9D6865-277E-4802-A58E-D60D91E32B2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48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康普顿散射截面和角分布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515FF00D-331D-4B86-942C-D42FEA62E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400768"/>
              </p:ext>
            </p:extLst>
          </p:nvPr>
        </p:nvGraphicFramePr>
        <p:xfrm>
          <a:off x="7078709" y="1709153"/>
          <a:ext cx="1226268" cy="963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2" name="Equation" r:id="rId3" imgW="533160" imgH="419040" progId="Equation.DSMT4">
                  <p:embed/>
                </p:oleObj>
              </mc:Choice>
              <mc:Fallback>
                <p:oleObj name="Equation" r:id="rId3" imgW="533160" imgH="41904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709" y="1709153"/>
                        <a:ext cx="1226268" cy="9637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4">
            <a:extLst>
              <a:ext uri="{FF2B5EF4-FFF2-40B4-BE49-F238E27FC236}">
                <a16:creationId xmlns:a16="http://schemas.microsoft.com/office/drawing/2014/main" id="{94143C3C-2171-445F-924B-F2F15BC5DF36}"/>
              </a:ext>
            </a:extLst>
          </p:cNvPr>
          <p:cNvGrpSpPr>
            <a:grpSpLocks/>
          </p:cNvGrpSpPr>
          <p:nvPr/>
        </p:nvGrpSpPr>
        <p:grpSpPr bwMode="auto">
          <a:xfrm>
            <a:off x="1916415" y="1283673"/>
            <a:ext cx="2574926" cy="904876"/>
            <a:chOff x="217" y="1208"/>
            <a:chExt cx="1622" cy="570"/>
          </a:xfrm>
        </p:grpSpPr>
        <p:graphicFrame>
          <p:nvGraphicFramePr>
            <p:cNvPr id="13" name="Object 5">
              <a:extLst>
                <a:ext uri="{FF2B5EF4-FFF2-40B4-BE49-F238E27FC236}">
                  <a16:creationId xmlns:a16="http://schemas.microsoft.com/office/drawing/2014/main" id="{BFE839A2-6BE5-4987-B839-7E65A66EF2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9267931"/>
                </p:ext>
              </p:extLst>
            </p:nvPr>
          </p:nvGraphicFramePr>
          <p:xfrm>
            <a:off x="1363" y="1208"/>
            <a:ext cx="476" cy="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173" name="Equation" r:id="rId5" imgW="317160" imgH="393480" progId="Equation.DSMT4">
                    <p:embed/>
                  </p:oleObj>
                </mc:Choice>
                <mc:Fallback>
                  <p:oleObj name="Equation" r:id="rId5" imgW="317160" imgH="393480" progId="Equation.DSMT4">
                    <p:embed/>
                    <p:pic>
                      <p:nvPicPr>
                        <p:cNvPr id="1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3" y="1208"/>
                          <a:ext cx="476" cy="5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23A3E9BB-05E4-4734-8522-E8F135D42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" y="1308"/>
              <a:ext cx="1179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  <a:defRPr/>
              </a:pPr>
              <a:r>
                <a:rPr kumimoji="1"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仿宋" pitchFamily="2" charset="-122"/>
                </a:rPr>
                <a:t>微分截面：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DE5D9F3E-EB63-4AE1-BCE0-243DFB1984A3}"/>
              </a:ext>
            </a:extLst>
          </p:cNvPr>
          <p:cNvGrpSpPr>
            <a:grpSpLocks/>
          </p:cNvGrpSpPr>
          <p:nvPr/>
        </p:nvGrpSpPr>
        <p:grpSpPr bwMode="auto">
          <a:xfrm>
            <a:off x="5447771" y="639795"/>
            <a:ext cx="2755902" cy="1257301"/>
            <a:chOff x="2186" y="1169"/>
            <a:chExt cx="1736" cy="792"/>
          </a:xfrm>
        </p:grpSpPr>
        <p:graphicFrame>
          <p:nvGraphicFramePr>
            <p:cNvPr id="16" name="Object 8">
              <a:extLst>
                <a:ext uri="{FF2B5EF4-FFF2-40B4-BE49-F238E27FC236}">
                  <a16:creationId xmlns:a16="http://schemas.microsoft.com/office/drawing/2014/main" id="{FA6F03EF-219B-4172-A790-96C07B1E6F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0656645"/>
                </p:ext>
              </p:extLst>
            </p:nvPr>
          </p:nvGraphicFramePr>
          <p:xfrm>
            <a:off x="3204" y="1169"/>
            <a:ext cx="718" cy="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174" name="Equation" r:id="rId7" imgW="520560" imgH="393480" progId="Equation.DSMT4">
                    <p:embed/>
                  </p:oleObj>
                </mc:Choice>
                <mc:Fallback>
                  <p:oleObj name="Equation" r:id="rId7" imgW="520560" imgH="393480" progId="Equation.DSMT4">
                    <p:embed/>
                    <p:pic>
                      <p:nvPicPr>
                        <p:cNvPr id="1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4" y="1169"/>
                          <a:ext cx="718" cy="5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671C99D0-F739-4685-A471-5B0D69A02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6" y="1628"/>
              <a:ext cx="979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  <a:defRPr/>
              </a:pPr>
              <a:r>
                <a:rPr kumimoji="1"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仿宋" pitchFamily="2" charset="-122"/>
                </a:rPr>
                <a:t>角分布：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9A5477D-276A-45AA-9C07-ECB4282AA8F5}"/>
              </a:ext>
            </a:extLst>
          </p:cNvPr>
          <p:cNvGrpSpPr>
            <a:grpSpLocks/>
          </p:cNvGrpSpPr>
          <p:nvPr/>
        </p:nvGrpSpPr>
        <p:grpSpPr bwMode="auto">
          <a:xfrm>
            <a:off x="324587" y="2390295"/>
            <a:ext cx="7181503" cy="1603666"/>
            <a:chOff x="-1400153" y="1959767"/>
            <a:chExt cx="7180737" cy="1602963"/>
          </a:xfrm>
        </p:grpSpPr>
        <p:graphicFrame>
          <p:nvGraphicFramePr>
            <p:cNvPr id="19" name="Object 11">
              <a:extLst>
                <a:ext uri="{FF2B5EF4-FFF2-40B4-BE49-F238E27FC236}">
                  <a16:creationId xmlns:a16="http://schemas.microsoft.com/office/drawing/2014/main" id="{9FC6BC9B-B9D8-467A-8882-925DFEA280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8557879"/>
                </p:ext>
              </p:extLst>
            </p:nvPr>
          </p:nvGraphicFramePr>
          <p:xfrm>
            <a:off x="-1354467" y="2623342"/>
            <a:ext cx="7135051" cy="939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175" name="Equation" r:id="rId9" imgW="3568680" imgH="469800" progId="Equation.DSMT4">
                    <p:embed/>
                  </p:oleObj>
                </mc:Choice>
                <mc:Fallback>
                  <p:oleObj name="Equation" r:id="rId9" imgW="3568680" imgH="469800" progId="Equation.DSMT4">
                    <p:embed/>
                    <p:pic>
                      <p:nvPicPr>
                        <p:cNvPr id="2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354467" y="2623342"/>
                          <a:ext cx="7135051" cy="93938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B05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13">
              <a:extLst>
                <a:ext uri="{FF2B5EF4-FFF2-40B4-BE49-F238E27FC236}">
                  <a16:creationId xmlns:a16="http://schemas.microsoft.com/office/drawing/2014/main" id="{7F7AB24B-AB30-414D-90ED-D9431D4F2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00153" y="1959767"/>
              <a:ext cx="3960390" cy="5839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  <a:defRPr/>
              </a:pPr>
              <a:r>
                <a:rPr kumimoji="1" lang="en-US" altLang="zh-CN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Klein-</a:t>
              </a:r>
              <a:r>
                <a:rPr kumimoji="1" lang="en-US" altLang="zh-CN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Nishina</a:t>
              </a:r>
              <a:r>
                <a:rPr kumimoji="1" lang="zh-CN" alt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仿宋" pitchFamily="2" charset="-122"/>
                </a:rPr>
                <a:t>公式：</a:t>
              </a:r>
            </a:p>
          </p:txBody>
        </p:sp>
      </p:grpSp>
      <p:graphicFrame>
        <p:nvGraphicFramePr>
          <p:cNvPr id="21" name="Object 11">
            <a:extLst>
              <a:ext uri="{FF2B5EF4-FFF2-40B4-BE49-F238E27FC236}">
                <a16:creationId xmlns:a16="http://schemas.microsoft.com/office/drawing/2014/main" id="{2BD31723-BE6A-491E-8207-A606FCB663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964028"/>
              </p:ext>
            </p:extLst>
          </p:nvPr>
        </p:nvGraphicFramePr>
        <p:xfrm>
          <a:off x="1122370" y="4004117"/>
          <a:ext cx="8381520" cy="101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6" name="Equation" r:id="rId11" imgW="4190760" imgH="507960" progId="Equation.DSMT4">
                  <p:embed/>
                </p:oleObj>
              </mc:Choice>
              <mc:Fallback>
                <p:oleObj name="Equation" r:id="rId11" imgW="4190760" imgH="507960" progId="Equation.DSMT4">
                  <p:embed/>
                  <p:pic>
                    <p:nvPicPr>
                      <p:cNvPr id="2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70" y="4004117"/>
                        <a:ext cx="8381520" cy="101592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B05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34">
            <a:extLst>
              <a:ext uri="{FF2B5EF4-FFF2-40B4-BE49-F238E27FC236}">
                <a16:creationId xmlns:a16="http://schemas.microsoft.com/office/drawing/2014/main" id="{B35381D5-49FB-49C3-9EB6-3719F59F1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233" y="6103535"/>
            <a:ext cx="7428112" cy="58477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O. Klein </a:t>
            </a:r>
            <a:r>
              <a:rPr lang="en-US" altLang="zh-CN" b="1" dirty="0"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Y.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Nishina</a:t>
            </a:r>
            <a:r>
              <a:rPr lang="en-US" altLang="zh-CN" b="1" dirty="0"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Zs.f.Phys</a:t>
            </a:r>
            <a:r>
              <a:rPr lang="en-US" altLang="zh-CN" b="1" dirty="0"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. 52 (1929), 823; Y. </a:t>
            </a:r>
            <a:r>
              <a:rPr lang="en-US" altLang="zh-CN" b="1" dirty="0" err="1"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Nishina</a:t>
            </a:r>
            <a:r>
              <a:rPr lang="en-US" altLang="zh-CN" b="1" dirty="0"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, ibid, 52 (1929), 869.</a:t>
            </a:r>
          </a:p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The same formula has also been deduced by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Igor. Tamm </a:t>
            </a:r>
            <a:r>
              <a:rPr lang="en-US" altLang="zh-CN" b="1" dirty="0">
                <a:latin typeface="Times New Roman" panose="02020603050405020304" pitchFamily="18" charset="0"/>
                <a:ea typeface="华文仿宋" pitchFamily="2" charset="-122"/>
                <a:cs typeface="Times New Roman" panose="02020603050405020304" pitchFamily="18" charset="0"/>
              </a:rPr>
              <a:t>ibid. 62 (1930), 545</a:t>
            </a:r>
            <a:endParaRPr lang="zh-CN" altLang="en-US" b="1" dirty="0">
              <a:latin typeface="Times New Roman" panose="02020603050405020304" pitchFamily="18" charset="0"/>
              <a:ea typeface="华文仿宋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8ACE6B-18F7-4CDD-93C7-790B342A4711}"/>
              </a:ext>
            </a:extLst>
          </p:cNvPr>
          <p:cNvGrpSpPr>
            <a:grpSpLocks/>
          </p:cNvGrpSpPr>
          <p:nvPr/>
        </p:nvGrpSpPr>
        <p:grpSpPr bwMode="auto">
          <a:xfrm>
            <a:off x="164433" y="319792"/>
            <a:ext cx="12022064" cy="2255775"/>
            <a:chOff x="-1494095" y="138207"/>
            <a:chExt cx="12022063" cy="2254600"/>
          </a:xfrm>
        </p:grpSpPr>
        <p:pic>
          <p:nvPicPr>
            <p:cNvPr id="24" name="Picture 31" descr="Yoshio NISHINA">
              <a:extLst>
                <a:ext uri="{FF2B5EF4-FFF2-40B4-BE49-F238E27FC236}">
                  <a16:creationId xmlns:a16="http://schemas.microsoft.com/office/drawing/2014/main" id="{AA58906D-F4B6-4F92-9F61-AED528909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132" y="577912"/>
              <a:ext cx="1285872" cy="1814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3" descr="http://www.kosmologika.net/Scientists/Klein_big.jpg">
              <a:extLst>
                <a:ext uri="{FF2B5EF4-FFF2-40B4-BE49-F238E27FC236}">
                  <a16:creationId xmlns:a16="http://schemas.microsoft.com/office/drawing/2014/main" id="{D69C7207-4A75-4F54-A441-E1A6C49CC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66500" y="458041"/>
              <a:ext cx="1260685" cy="1683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矩形 4">
              <a:extLst>
                <a:ext uri="{FF2B5EF4-FFF2-40B4-BE49-F238E27FC236}">
                  <a16:creationId xmlns:a16="http://schemas.microsoft.com/office/drawing/2014/main" id="{67441505-EA6A-4C80-B3F4-E04845B6B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94095" y="145083"/>
              <a:ext cx="4120966" cy="276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ea typeface="华文仿宋" pitchFamily="2" charset="-122"/>
                </a:rPr>
                <a:t>http://www.kosmologika.net/Scientists/Klein_english.html</a:t>
              </a:r>
              <a:endParaRPr lang="zh-CN" altLang="en-US" sz="1200" dirty="0">
                <a:ea typeface="华文仿宋" pitchFamily="2" charset="-122"/>
              </a:endParaRPr>
            </a:p>
          </p:txBody>
        </p:sp>
        <p:sp>
          <p:nvSpPr>
            <p:cNvPr id="28" name="矩形 5">
              <a:extLst>
                <a:ext uri="{FF2B5EF4-FFF2-40B4-BE49-F238E27FC236}">
                  <a16:creationId xmlns:a16="http://schemas.microsoft.com/office/drawing/2014/main" id="{70F128EB-ED08-466D-B196-0F2C97588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41" y="138207"/>
              <a:ext cx="4697127" cy="276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ea typeface="华文仿宋" pitchFamily="2" charset="-122"/>
                </a:rPr>
                <a:t>http://www.riken.jp/engn/r-world/riken/history/zaidan-b/index.html</a:t>
              </a:r>
              <a:endParaRPr lang="zh-CN" altLang="en-US" sz="1200" dirty="0">
                <a:ea typeface="华文仿宋" pitchFamily="2" charset="-122"/>
              </a:endParaRPr>
            </a:p>
          </p:txBody>
        </p:sp>
        <p:sp>
          <p:nvSpPr>
            <p:cNvPr id="29" name="矩形 4">
              <a:extLst>
                <a:ext uri="{FF2B5EF4-FFF2-40B4-BE49-F238E27FC236}">
                  <a16:creationId xmlns:a16="http://schemas.microsoft.com/office/drawing/2014/main" id="{02046BFE-192D-42A9-80C3-3F322A454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1620" y="1676606"/>
              <a:ext cx="1160895" cy="36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a typeface="华文仿宋" pitchFamily="2" charset="-122"/>
                </a:rPr>
                <a:t>仁科 芳雄</a:t>
              </a:r>
            </a:p>
          </p:txBody>
        </p:sp>
        <p:sp>
          <p:nvSpPr>
            <p:cNvPr id="30" name="矩形 5">
              <a:extLst>
                <a:ext uri="{FF2B5EF4-FFF2-40B4-BE49-F238E27FC236}">
                  <a16:creationId xmlns:a16="http://schemas.microsoft.com/office/drawing/2014/main" id="{0233C8B4-89E5-489F-8B5D-B7EE7E9DE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54690" y="1780054"/>
              <a:ext cx="130195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ea typeface="华文仿宋" pitchFamily="2" charset="-122"/>
                </a:rPr>
                <a:t>Oskar Klein </a:t>
              </a:r>
              <a:endParaRPr lang="zh-CN" altLang="en-US" dirty="0">
                <a:solidFill>
                  <a:schemeClr val="bg1"/>
                </a:solidFill>
                <a:ea typeface="华文仿宋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5CD6D7E-079E-44D3-8733-364414D450E3}"/>
              </a:ext>
            </a:extLst>
          </p:cNvPr>
          <p:cNvGrpSpPr>
            <a:grpSpLocks/>
          </p:cNvGrpSpPr>
          <p:nvPr/>
        </p:nvGrpSpPr>
        <p:grpSpPr bwMode="auto">
          <a:xfrm>
            <a:off x="2004945" y="5144574"/>
            <a:ext cx="5484425" cy="863560"/>
            <a:chOff x="135732" y="4909564"/>
            <a:chExt cx="5484430" cy="864203"/>
          </a:xfrm>
        </p:grpSpPr>
        <p:graphicFrame>
          <p:nvGraphicFramePr>
            <p:cNvPr id="32" name="Object 15">
              <a:extLst>
                <a:ext uri="{FF2B5EF4-FFF2-40B4-BE49-F238E27FC236}">
                  <a16:creationId xmlns:a16="http://schemas.microsoft.com/office/drawing/2014/main" id="{1049B5E0-7658-4053-86FB-B72538265A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2662821"/>
                </p:ext>
              </p:extLst>
            </p:nvPr>
          </p:nvGraphicFramePr>
          <p:xfrm>
            <a:off x="135732" y="4909564"/>
            <a:ext cx="1244601" cy="864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177" name="Equation" r:id="rId15" imgW="622080" imgH="431640" progId="Equation.DSMT4">
                    <p:embed/>
                  </p:oleObj>
                </mc:Choice>
                <mc:Fallback>
                  <p:oleObj name="Equation" r:id="rId15" imgW="622080" imgH="431640" progId="Equation.DSMT4">
                    <p:embed/>
                    <p:pic>
                      <p:nvPicPr>
                        <p:cNvPr id="3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732" y="4909564"/>
                          <a:ext cx="1244601" cy="86420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66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Box 6">
              <a:extLst>
                <a:ext uri="{FF2B5EF4-FFF2-40B4-BE49-F238E27FC236}">
                  <a16:creationId xmlns:a16="http://schemas.microsoft.com/office/drawing/2014/main" id="{264CC41D-DCEE-423B-B583-54B6C332C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021" y="5208897"/>
              <a:ext cx="4073141" cy="338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ea typeface="华文仿宋" pitchFamily="2" charset="-122"/>
                </a:rPr>
                <a:t>Reduced energy of the incoming photon</a:t>
              </a:r>
              <a:endParaRPr lang="zh-CN" altLang="en-US" dirty="0">
                <a:ea typeface="华文仿宋" pitchFamily="2" charset="-122"/>
              </a:endParaRPr>
            </a:p>
          </p:txBody>
        </p:sp>
      </p:grp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16C2FA9B-6819-4A3F-96D8-C3DBA21D3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325491"/>
              </p:ext>
            </p:extLst>
          </p:nvPr>
        </p:nvGraphicFramePr>
        <p:xfrm>
          <a:off x="7712233" y="2985065"/>
          <a:ext cx="23066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78" name="Equation" r:id="rId17" imgW="1536700" imgH="622300" progId="Equation.DSMT4">
                  <p:embed/>
                </p:oleObj>
              </mc:Choice>
              <mc:Fallback>
                <p:oleObj name="Equation" r:id="rId17" imgW="1536700" imgH="62230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2233" y="2985065"/>
                        <a:ext cx="2306637" cy="9350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2315" descr="Igor Tamm.jpg">
            <a:hlinkClick r:id="rId19"/>
            <a:extLst>
              <a:ext uri="{FF2B5EF4-FFF2-40B4-BE49-F238E27FC236}">
                <a16:creationId xmlns:a16="http://schemas.microsoft.com/office/drawing/2014/main" id="{0D9D588D-22DF-4FAA-95D2-0FA5C68EA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80" y="4866532"/>
            <a:ext cx="1333081" cy="188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6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7" y="1"/>
            <a:ext cx="4574421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E7B3F4-9FBD-4829-87D1-A85146B71469}"/>
              </a:ext>
            </a:extLst>
          </p:cNvPr>
          <p:cNvSpPr txBox="1">
            <a:spLocks noChangeArrowheads="1"/>
          </p:cNvSpPr>
          <p:nvPr/>
        </p:nvSpPr>
        <p:spPr>
          <a:xfrm>
            <a:off x="4151784" y="908720"/>
            <a:ext cx="3816424" cy="4637952"/>
          </a:xfrm>
          <a:prstGeom prst="rect">
            <a:avLst/>
          </a:prstGeom>
          <a:ln w="38100" cap="flat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光电效应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康普顿散射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电子对效应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其它相互作用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kumimoji="1" lang="el-GR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  <a:p>
            <a:pPr marL="812800" indent="-812800">
              <a:lnSpc>
                <a:spcPct val="150000"/>
              </a:lnSpc>
              <a:spcAft>
                <a:spcPts val="1200"/>
              </a:spcAft>
              <a:buFontTx/>
              <a:buAutoNum type="ea1JpnChsDbPeriod"/>
              <a:defRPr/>
            </a:pP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能量转移截面</a:t>
            </a:r>
            <a:endParaRPr kumimoji="1" lang="zh-CN" altLang="el-GR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3C8313-D202-4A53-8368-071961518085}"/>
              </a:ext>
            </a:extLst>
          </p:cNvPr>
          <p:cNvSpPr txBox="1"/>
          <p:nvPr/>
        </p:nvSpPr>
        <p:spPr>
          <a:xfrm>
            <a:off x="3725064" y="4149080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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96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7" y="1"/>
            <a:ext cx="4574421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F0DAB25D-C286-4FDF-91FD-9FCB4574C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858148"/>
              </p:ext>
            </p:extLst>
          </p:nvPr>
        </p:nvGraphicFramePr>
        <p:xfrm>
          <a:off x="10363770" y="1841219"/>
          <a:ext cx="723672" cy="9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898" name="Equation" r:id="rId3" imgW="190440" imgH="241200" progId="Equation.DSMT4">
                  <p:embed/>
                </p:oleObj>
              </mc:Choice>
              <mc:Fallback>
                <p:oleObj name="Equation" r:id="rId3" imgW="190440" imgH="241200" progId="Equation.DSMT4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3770" y="1841219"/>
                        <a:ext cx="723672" cy="916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1">
            <a:extLst>
              <a:ext uri="{FF2B5EF4-FFF2-40B4-BE49-F238E27FC236}">
                <a16:creationId xmlns:a16="http://schemas.microsoft.com/office/drawing/2014/main" id="{0E67D66A-FFDF-4C15-8710-6F0A6E4B71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903607"/>
              </p:ext>
            </p:extLst>
          </p:nvPr>
        </p:nvGraphicFramePr>
        <p:xfrm>
          <a:off x="9601770" y="1841219"/>
          <a:ext cx="723672" cy="9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899" name="Equation" r:id="rId5" imgW="190440" imgH="241200" progId="Equation.DSMT4">
                  <p:embed/>
                </p:oleObj>
              </mc:Choice>
              <mc:Fallback>
                <p:oleObj name="Equation" r:id="rId5" imgW="190440" imgH="241200" progId="Equation.DSMT4">
                  <p:embed/>
                  <p:pic>
                    <p:nvPicPr>
                      <p:cNvPr id="8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1770" y="1841219"/>
                        <a:ext cx="723672" cy="916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3">
            <a:extLst>
              <a:ext uri="{FF2B5EF4-FFF2-40B4-BE49-F238E27FC236}">
                <a16:creationId xmlns:a16="http://schemas.microsoft.com/office/drawing/2014/main" id="{241F8965-4056-43DD-B259-C05C7EDB0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614421"/>
              </p:ext>
            </p:extLst>
          </p:nvPr>
        </p:nvGraphicFramePr>
        <p:xfrm>
          <a:off x="5719528" y="1872014"/>
          <a:ext cx="771552" cy="9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00" name="Equation" r:id="rId7" imgW="203040" imgH="241200" progId="Equation.DSMT4">
                  <p:embed/>
                </p:oleObj>
              </mc:Choice>
              <mc:Fallback>
                <p:oleObj name="Equation" r:id="rId7" imgW="203040" imgH="241200" progId="Equation.DSMT4">
                  <p:embed/>
                  <p:pic>
                    <p:nvPicPr>
                      <p:cNvPr id="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528" y="1872014"/>
                        <a:ext cx="771552" cy="916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24">
            <a:extLst>
              <a:ext uri="{FF2B5EF4-FFF2-40B4-BE49-F238E27FC236}">
                <a16:creationId xmlns:a16="http://schemas.microsoft.com/office/drawing/2014/main" id="{00903C86-75A7-4155-B312-B998F1BFE2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7615" y="2703864"/>
            <a:ext cx="0" cy="1752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25">
            <a:extLst>
              <a:ext uri="{FF2B5EF4-FFF2-40B4-BE49-F238E27FC236}">
                <a16:creationId xmlns:a16="http://schemas.microsoft.com/office/drawing/2014/main" id="{92A82242-9B17-4CA6-A780-EFF12FD39E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015" y="2703864"/>
            <a:ext cx="0" cy="1752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Group 90">
            <a:extLst>
              <a:ext uri="{FF2B5EF4-FFF2-40B4-BE49-F238E27FC236}">
                <a16:creationId xmlns:a16="http://schemas.microsoft.com/office/drawing/2014/main" id="{E8395262-DA4F-4854-A8B6-43B95681E622}"/>
              </a:ext>
            </a:extLst>
          </p:cNvPr>
          <p:cNvGrpSpPr>
            <a:grpSpLocks/>
          </p:cNvGrpSpPr>
          <p:nvPr/>
        </p:nvGrpSpPr>
        <p:grpSpPr bwMode="auto">
          <a:xfrm>
            <a:off x="5200415" y="2856264"/>
            <a:ext cx="1219200" cy="1219200"/>
            <a:chOff x="1104" y="1392"/>
            <a:chExt cx="768" cy="768"/>
          </a:xfrm>
        </p:grpSpPr>
        <p:sp>
          <p:nvSpPr>
            <p:cNvPr id="17" name="Line 26">
              <a:extLst>
                <a:ext uri="{FF2B5EF4-FFF2-40B4-BE49-F238E27FC236}">
                  <a16:creationId xmlns:a16="http://schemas.microsoft.com/office/drawing/2014/main" id="{13D2BE89-E78A-45A1-879E-9CE4F8841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392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7">
              <a:extLst>
                <a:ext uri="{FF2B5EF4-FFF2-40B4-BE49-F238E27FC236}">
                  <a16:creationId xmlns:a16="http://schemas.microsoft.com/office/drawing/2014/main" id="{C1438888-112D-4DC7-8FA4-80E52D2CF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84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44D8623F-FF6A-4B17-A9E6-DFCED0927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77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88E4ED22-92D3-4521-A51F-179D2C0F9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30">
              <a:extLst>
                <a:ext uri="{FF2B5EF4-FFF2-40B4-BE49-F238E27FC236}">
                  <a16:creationId xmlns:a16="http://schemas.microsoft.com/office/drawing/2014/main" id="{09BAF4C5-9C55-4B65-815E-967A7AEB8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160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31">
              <a:extLst>
                <a:ext uri="{FF2B5EF4-FFF2-40B4-BE49-F238E27FC236}">
                  <a16:creationId xmlns:a16="http://schemas.microsoft.com/office/drawing/2014/main" id="{D66C6036-0A23-49F9-978A-AE3106BC3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392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32">
              <a:extLst>
                <a:ext uri="{FF2B5EF4-FFF2-40B4-BE49-F238E27FC236}">
                  <a16:creationId xmlns:a16="http://schemas.microsoft.com/office/drawing/2014/main" id="{A3D2CE68-B3F6-4092-A794-90B45CAD2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584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3">
              <a:extLst>
                <a:ext uri="{FF2B5EF4-FFF2-40B4-BE49-F238E27FC236}">
                  <a16:creationId xmlns:a16="http://schemas.microsoft.com/office/drawing/2014/main" id="{DC7C908A-E943-4805-A6A6-E26908927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77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E266AF1E-75F5-4723-97E5-CFD94BE7C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968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35">
              <a:extLst>
                <a:ext uri="{FF2B5EF4-FFF2-40B4-BE49-F238E27FC236}">
                  <a16:creationId xmlns:a16="http://schemas.microsoft.com/office/drawing/2014/main" id="{50B18531-4D80-43A7-897E-8F83DBF2F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160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36">
              <a:extLst>
                <a:ext uri="{FF2B5EF4-FFF2-40B4-BE49-F238E27FC236}">
                  <a16:creationId xmlns:a16="http://schemas.microsoft.com/office/drawing/2014/main" id="{FC858C83-22A0-42EE-ACE7-571F0AEF5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392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37">
              <a:extLst>
                <a:ext uri="{FF2B5EF4-FFF2-40B4-BE49-F238E27FC236}">
                  <a16:creationId xmlns:a16="http://schemas.microsoft.com/office/drawing/2014/main" id="{C797A32E-863C-492B-9045-D07C4F12B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584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8">
              <a:extLst>
                <a:ext uri="{FF2B5EF4-FFF2-40B4-BE49-F238E27FC236}">
                  <a16:creationId xmlns:a16="http://schemas.microsoft.com/office/drawing/2014/main" id="{959A62F8-2B2B-4501-A5A5-DC35FBB23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77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9">
              <a:extLst>
                <a:ext uri="{FF2B5EF4-FFF2-40B4-BE49-F238E27FC236}">
                  <a16:creationId xmlns:a16="http://schemas.microsoft.com/office/drawing/2014/main" id="{81D7106B-2956-4931-A334-1B318874DB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968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40">
              <a:extLst>
                <a:ext uri="{FF2B5EF4-FFF2-40B4-BE49-F238E27FC236}">
                  <a16:creationId xmlns:a16="http://schemas.microsoft.com/office/drawing/2014/main" id="{FBF0BA49-B75F-4EC5-B85E-77BEE5B78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160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2" name="Object 41">
            <a:extLst>
              <a:ext uri="{FF2B5EF4-FFF2-40B4-BE49-F238E27FC236}">
                <a16:creationId xmlns:a16="http://schemas.microsoft.com/office/drawing/2014/main" id="{010689B6-9148-457E-A714-280F448BCD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686692"/>
              </p:ext>
            </p:extLst>
          </p:nvPr>
        </p:nvGraphicFramePr>
        <p:xfrm>
          <a:off x="4957528" y="1879951"/>
          <a:ext cx="771552" cy="86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01" name="Equation" r:id="rId9" imgW="203040" imgH="228600" progId="Equation.DSMT4">
                  <p:embed/>
                </p:oleObj>
              </mc:Choice>
              <mc:Fallback>
                <p:oleObj name="Equation" r:id="rId9" imgW="203040" imgH="228600" progId="Equation.DSMT4">
                  <p:embed/>
                  <p:pic>
                    <p:nvPicPr>
                      <p:cNvPr id="3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528" y="1879951"/>
                        <a:ext cx="771552" cy="868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3">
            <a:extLst>
              <a:ext uri="{FF2B5EF4-FFF2-40B4-BE49-F238E27FC236}">
                <a16:creationId xmlns:a16="http://schemas.microsoft.com/office/drawing/2014/main" id="{45295C87-14F3-41EE-B7B5-F9D2D7EF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09695"/>
              </p:ext>
            </p:extLst>
          </p:nvPr>
        </p:nvGraphicFramePr>
        <p:xfrm>
          <a:off x="7996691" y="1870179"/>
          <a:ext cx="819432" cy="96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02" name="Equation" r:id="rId11" imgW="215640" imgH="253800" progId="Equation.DSMT4">
                  <p:embed/>
                </p:oleObj>
              </mc:Choice>
              <mc:Fallback>
                <p:oleObj name="Equation" r:id="rId11" imgW="215640" imgH="253800" progId="Equation.DSMT4">
                  <p:embed/>
                  <p:pic>
                    <p:nvPicPr>
                      <p:cNvPr id="3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6691" y="1870179"/>
                        <a:ext cx="819432" cy="964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44">
            <a:extLst>
              <a:ext uri="{FF2B5EF4-FFF2-40B4-BE49-F238E27FC236}">
                <a16:creationId xmlns:a16="http://schemas.microsoft.com/office/drawing/2014/main" id="{96C27A3A-5FFA-4E10-8F35-AF2AB2546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8417" y="2684566"/>
            <a:ext cx="0" cy="1752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45">
            <a:extLst>
              <a:ext uri="{FF2B5EF4-FFF2-40B4-BE49-F238E27FC236}">
                <a16:creationId xmlns:a16="http://schemas.microsoft.com/office/drawing/2014/main" id="{7A1FFB82-3019-4CEF-B540-76C140767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1217" y="2654404"/>
            <a:ext cx="0" cy="1752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46">
            <a:extLst>
              <a:ext uri="{FF2B5EF4-FFF2-40B4-BE49-F238E27FC236}">
                <a16:creationId xmlns:a16="http://schemas.microsoft.com/office/drawing/2014/main" id="{D791ABA3-0121-44C2-B4A0-07800AD1D1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5405" y="2692504"/>
            <a:ext cx="215900" cy="144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04960EF3-0325-4A09-945C-6CE0C6D32E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767" y="32179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48">
            <a:extLst>
              <a:ext uri="{FF2B5EF4-FFF2-40B4-BE49-F238E27FC236}">
                <a16:creationId xmlns:a16="http://schemas.microsoft.com/office/drawing/2014/main" id="{5F895432-51D1-4068-817C-B5905E3E8E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12530" y="3484666"/>
            <a:ext cx="215900" cy="714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49">
            <a:extLst>
              <a:ext uri="{FF2B5EF4-FFF2-40B4-BE49-F238E27FC236}">
                <a16:creationId xmlns:a16="http://schemas.microsoft.com/office/drawing/2014/main" id="{8363AC95-FF5B-4E0D-9E58-6EA95860B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767" y="38275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50">
            <a:extLst>
              <a:ext uri="{FF2B5EF4-FFF2-40B4-BE49-F238E27FC236}">
                <a16:creationId xmlns:a16="http://schemas.microsoft.com/office/drawing/2014/main" id="{DCDC600A-8752-4594-830A-0C8E761AC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767" y="41323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51">
            <a:extLst>
              <a:ext uri="{FF2B5EF4-FFF2-40B4-BE49-F238E27FC236}">
                <a16:creationId xmlns:a16="http://schemas.microsoft.com/office/drawing/2014/main" id="{5669A6AA-129F-47CD-8B6E-68145C77B8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2767" y="30655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Line 52">
            <a:extLst>
              <a:ext uri="{FF2B5EF4-FFF2-40B4-BE49-F238E27FC236}">
                <a16:creationId xmlns:a16="http://schemas.microsoft.com/office/drawing/2014/main" id="{6CE0954F-2F2C-4B03-9F0A-A84EF56B4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5192" y="3518004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53">
            <a:extLst>
              <a:ext uri="{FF2B5EF4-FFF2-40B4-BE49-F238E27FC236}">
                <a16:creationId xmlns:a16="http://schemas.microsoft.com/office/drawing/2014/main" id="{B2CB9C74-98DA-48F3-A73D-E8501C94F9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2767" y="35227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54">
            <a:extLst>
              <a:ext uri="{FF2B5EF4-FFF2-40B4-BE49-F238E27FC236}">
                <a16:creationId xmlns:a16="http://schemas.microsoft.com/office/drawing/2014/main" id="{BD27DA3A-469B-4FE9-B041-60F752A6A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2767" y="39799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55">
            <a:extLst>
              <a:ext uri="{FF2B5EF4-FFF2-40B4-BE49-F238E27FC236}">
                <a16:creationId xmlns:a16="http://schemas.microsoft.com/office/drawing/2014/main" id="{EE41398C-554D-4825-8064-820B5BFB9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29131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56">
            <a:extLst>
              <a:ext uri="{FF2B5EF4-FFF2-40B4-BE49-F238E27FC236}">
                <a16:creationId xmlns:a16="http://schemas.microsoft.com/office/drawing/2014/main" id="{B5F3D9AC-64BE-4F7F-AF51-0F6992754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32179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57">
            <a:extLst>
              <a:ext uri="{FF2B5EF4-FFF2-40B4-BE49-F238E27FC236}">
                <a16:creationId xmlns:a16="http://schemas.microsoft.com/office/drawing/2014/main" id="{12BB28DE-35E9-474A-9EBC-2E95FAA8E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35227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Line 58">
            <a:extLst>
              <a:ext uri="{FF2B5EF4-FFF2-40B4-BE49-F238E27FC236}">
                <a16:creationId xmlns:a16="http://schemas.microsoft.com/office/drawing/2014/main" id="{1E8759E5-CEF7-4186-A137-66294B981B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38275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59">
            <a:extLst>
              <a:ext uri="{FF2B5EF4-FFF2-40B4-BE49-F238E27FC236}">
                <a16:creationId xmlns:a16="http://schemas.microsoft.com/office/drawing/2014/main" id="{F93107DF-8BA3-40C4-BFA5-A806011EA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41323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0" name="Object 60">
            <a:extLst>
              <a:ext uri="{FF2B5EF4-FFF2-40B4-BE49-F238E27FC236}">
                <a16:creationId xmlns:a16="http://schemas.microsoft.com/office/drawing/2014/main" id="{B5E17DA6-D370-4C0B-B1C9-16536990D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286154"/>
              </p:ext>
            </p:extLst>
          </p:nvPr>
        </p:nvGraphicFramePr>
        <p:xfrm>
          <a:off x="7234692" y="1852716"/>
          <a:ext cx="819432" cy="9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03" name="Equation" r:id="rId13" imgW="215640" imgH="241200" progId="Equation.DSMT4">
                  <p:embed/>
                </p:oleObj>
              </mc:Choice>
              <mc:Fallback>
                <p:oleObj name="Equation" r:id="rId13" imgW="215640" imgH="241200" progId="Equation.DSMT4">
                  <p:embed/>
                  <p:pic>
                    <p:nvPicPr>
                      <p:cNvPr id="48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4692" y="1852716"/>
                        <a:ext cx="819432" cy="916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Line 61">
            <a:extLst>
              <a:ext uri="{FF2B5EF4-FFF2-40B4-BE49-F238E27FC236}">
                <a16:creationId xmlns:a16="http://schemas.microsoft.com/office/drawing/2014/main" id="{E388FD3D-8265-4435-BFD1-B9A308558597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5867" y="2649641"/>
            <a:ext cx="0" cy="1752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2" name="Group 89">
            <a:extLst>
              <a:ext uri="{FF2B5EF4-FFF2-40B4-BE49-F238E27FC236}">
                <a16:creationId xmlns:a16="http://schemas.microsoft.com/office/drawing/2014/main" id="{EC844CA7-ECF5-4FCB-A45E-F38AC410FA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303348"/>
              </p:ext>
            </p:extLst>
          </p:nvPr>
        </p:nvGraphicFramePr>
        <p:xfrm>
          <a:off x="2670623" y="4594596"/>
          <a:ext cx="2352574" cy="1368897"/>
        </p:xfrm>
        <a:graphic>
          <a:graphicData uri="http://schemas.openxmlformats.org/drawingml/2006/table">
            <a:tbl>
              <a:tblPr/>
              <a:tblGrid>
                <a:gridCol w="23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80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能量怎样改变？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4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强度改变吗？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4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存在射程吗？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Text Box 76">
            <a:extLst>
              <a:ext uri="{FF2B5EF4-FFF2-40B4-BE49-F238E27FC236}">
                <a16:creationId xmlns:a16="http://schemas.microsoft.com/office/drawing/2014/main" id="{31633B1B-BF98-409C-8D79-F4D49391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100" y="4576923"/>
            <a:ext cx="914400" cy="406400"/>
          </a:xfrm>
          <a:custGeom>
            <a:avLst/>
            <a:gdLst>
              <a:gd name="connsiteX0" fmla="*/ 0 w 914400"/>
              <a:gd name="connsiteY0" fmla="*/ 0 h 406400"/>
              <a:gd name="connsiteX1" fmla="*/ 457200 w 914400"/>
              <a:gd name="connsiteY1" fmla="*/ 0 h 406400"/>
              <a:gd name="connsiteX2" fmla="*/ 914400 w 914400"/>
              <a:gd name="connsiteY2" fmla="*/ 0 h 406400"/>
              <a:gd name="connsiteX3" fmla="*/ 914400 w 914400"/>
              <a:gd name="connsiteY3" fmla="*/ 406400 h 406400"/>
              <a:gd name="connsiteX4" fmla="*/ 448056 w 914400"/>
              <a:gd name="connsiteY4" fmla="*/ 406400 h 406400"/>
              <a:gd name="connsiteX5" fmla="*/ 0 w 914400"/>
              <a:gd name="connsiteY5" fmla="*/ 406400 h 406400"/>
              <a:gd name="connsiteX6" fmla="*/ 0 w 914400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406400" fill="none" extrusionOk="0">
                <a:moveTo>
                  <a:pt x="0" y="0"/>
                </a:moveTo>
                <a:cubicBezTo>
                  <a:pt x="100990" y="-12140"/>
                  <a:pt x="364623" y="23792"/>
                  <a:pt x="457200" y="0"/>
                </a:cubicBezTo>
                <a:cubicBezTo>
                  <a:pt x="549777" y="-23792"/>
                  <a:pt x="789226" y="1834"/>
                  <a:pt x="914400" y="0"/>
                </a:cubicBezTo>
                <a:cubicBezTo>
                  <a:pt x="931955" y="191352"/>
                  <a:pt x="885631" y="251726"/>
                  <a:pt x="914400" y="406400"/>
                </a:cubicBezTo>
                <a:cubicBezTo>
                  <a:pt x="700751" y="431589"/>
                  <a:pt x="633099" y="369799"/>
                  <a:pt x="448056" y="406400"/>
                </a:cubicBezTo>
                <a:cubicBezTo>
                  <a:pt x="263013" y="443001"/>
                  <a:pt x="98341" y="389666"/>
                  <a:pt x="0" y="406400"/>
                </a:cubicBezTo>
                <a:cubicBezTo>
                  <a:pt x="-22233" y="318845"/>
                  <a:pt x="2424" y="138188"/>
                  <a:pt x="0" y="0"/>
                </a:cubicBezTo>
                <a:close/>
              </a:path>
              <a:path w="914400" h="406400" stroke="0" extrusionOk="0">
                <a:moveTo>
                  <a:pt x="0" y="0"/>
                </a:moveTo>
                <a:cubicBezTo>
                  <a:pt x="167877" y="-16197"/>
                  <a:pt x="356178" y="6539"/>
                  <a:pt x="475488" y="0"/>
                </a:cubicBezTo>
                <a:cubicBezTo>
                  <a:pt x="594798" y="-6539"/>
                  <a:pt x="721823" y="36520"/>
                  <a:pt x="914400" y="0"/>
                </a:cubicBezTo>
                <a:cubicBezTo>
                  <a:pt x="944611" y="176896"/>
                  <a:pt x="910352" y="215855"/>
                  <a:pt x="914400" y="406400"/>
                </a:cubicBezTo>
                <a:cubicBezTo>
                  <a:pt x="803528" y="452934"/>
                  <a:pt x="665165" y="369129"/>
                  <a:pt x="448056" y="406400"/>
                </a:cubicBezTo>
                <a:cubicBezTo>
                  <a:pt x="230947" y="443671"/>
                  <a:pt x="203699" y="396224"/>
                  <a:pt x="0" y="406400"/>
                </a:cubicBezTo>
                <a:cubicBezTo>
                  <a:pt x="-44283" y="299165"/>
                  <a:pt x="17578" y="18073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7676553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降低</a:t>
            </a:r>
          </a:p>
        </p:txBody>
      </p:sp>
      <p:sp>
        <p:nvSpPr>
          <p:cNvPr id="54" name="Text Box 77">
            <a:extLst>
              <a:ext uri="{FF2B5EF4-FFF2-40B4-BE49-F238E27FC236}">
                <a16:creationId xmlns:a16="http://schemas.microsoft.com/office/drawing/2014/main" id="{69740284-C179-4B5F-A028-D262407EF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1867" y="4524882"/>
            <a:ext cx="914400" cy="406400"/>
          </a:xfrm>
          <a:custGeom>
            <a:avLst/>
            <a:gdLst>
              <a:gd name="connsiteX0" fmla="*/ 0 w 914400"/>
              <a:gd name="connsiteY0" fmla="*/ 0 h 406400"/>
              <a:gd name="connsiteX1" fmla="*/ 457200 w 914400"/>
              <a:gd name="connsiteY1" fmla="*/ 0 h 406400"/>
              <a:gd name="connsiteX2" fmla="*/ 914400 w 914400"/>
              <a:gd name="connsiteY2" fmla="*/ 0 h 406400"/>
              <a:gd name="connsiteX3" fmla="*/ 914400 w 914400"/>
              <a:gd name="connsiteY3" fmla="*/ 406400 h 406400"/>
              <a:gd name="connsiteX4" fmla="*/ 475488 w 914400"/>
              <a:gd name="connsiteY4" fmla="*/ 406400 h 406400"/>
              <a:gd name="connsiteX5" fmla="*/ 0 w 914400"/>
              <a:gd name="connsiteY5" fmla="*/ 406400 h 406400"/>
              <a:gd name="connsiteX6" fmla="*/ 0 w 914400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406400" fill="none" extrusionOk="0">
                <a:moveTo>
                  <a:pt x="0" y="0"/>
                </a:moveTo>
                <a:cubicBezTo>
                  <a:pt x="154199" y="-6178"/>
                  <a:pt x="255205" y="37618"/>
                  <a:pt x="457200" y="0"/>
                </a:cubicBezTo>
                <a:cubicBezTo>
                  <a:pt x="659195" y="-37618"/>
                  <a:pt x="809083" y="5993"/>
                  <a:pt x="914400" y="0"/>
                </a:cubicBezTo>
                <a:cubicBezTo>
                  <a:pt x="937143" y="162623"/>
                  <a:pt x="902844" y="297040"/>
                  <a:pt x="914400" y="406400"/>
                </a:cubicBezTo>
                <a:cubicBezTo>
                  <a:pt x="802335" y="454528"/>
                  <a:pt x="672062" y="366253"/>
                  <a:pt x="475488" y="406400"/>
                </a:cubicBezTo>
                <a:cubicBezTo>
                  <a:pt x="278914" y="446547"/>
                  <a:pt x="205887" y="386204"/>
                  <a:pt x="0" y="406400"/>
                </a:cubicBezTo>
                <a:cubicBezTo>
                  <a:pt x="-44171" y="230255"/>
                  <a:pt x="29094" y="92868"/>
                  <a:pt x="0" y="0"/>
                </a:cubicBezTo>
                <a:close/>
              </a:path>
              <a:path w="914400" h="406400" stroke="0" extrusionOk="0">
                <a:moveTo>
                  <a:pt x="0" y="0"/>
                </a:moveTo>
                <a:cubicBezTo>
                  <a:pt x="191869" y="-8145"/>
                  <a:pt x="280790" y="38812"/>
                  <a:pt x="429768" y="0"/>
                </a:cubicBezTo>
                <a:cubicBezTo>
                  <a:pt x="578746" y="-38812"/>
                  <a:pt x="748976" y="5142"/>
                  <a:pt x="914400" y="0"/>
                </a:cubicBezTo>
                <a:cubicBezTo>
                  <a:pt x="923385" y="116681"/>
                  <a:pt x="888287" y="213147"/>
                  <a:pt x="914400" y="406400"/>
                </a:cubicBezTo>
                <a:cubicBezTo>
                  <a:pt x="689495" y="453969"/>
                  <a:pt x="643448" y="374925"/>
                  <a:pt x="438912" y="406400"/>
                </a:cubicBezTo>
                <a:cubicBezTo>
                  <a:pt x="234376" y="437875"/>
                  <a:pt x="157045" y="358247"/>
                  <a:pt x="0" y="406400"/>
                </a:cubicBezTo>
                <a:cubicBezTo>
                  <a:pt x="-41997" y="272351"/>
                  <a:pt x="43728" y="162765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2031400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降低</a:t>
            </a:r>
          </a:p>
        </p:txBody>
      </p:sp>
      <p:sp>
        <p:nvSpPr>
          <p:cNvPr id="55" name="Text Box 78">
            <a:extLst>
              <a:ext uri="{FF2B5EF4-FFF2-40B4-BE49-F238E27FC236}">
                <a16:creationId xmlns:a16="http://schemas.microsoft.com/office/drawing/2014/main" id="{8085B910-2C9B-42EC-8B27-4142BA71D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1358" y="4454748"/>
            <a:ext cx="914400" cy="406400"/>
          </a:xfrm>
          <a:custGeom>
            <a:avLst/>
            <a:gdLst>
              <a:gd name="connsiteX0" fmla="*/ 0 w 914400"/>
              <a:gd name="connsiteY0" fmla="*/ 0 h 406400"/>
              <a:gd name="connsiteX1" fmla="*/ 438912 w 914400"/>
              <a:gd name="connsiteY1" fmla="*/ 0 h 406400"/>
              <a:gd name="connsiteX2" fmla="*/ 914400 w 914400"/>
              <a:gd name="connsiteY2" fmla="*/ 0 h 406400"/>
              <a:gd name="connsiteX3" fmla="*/ 914400 w 914400"/>
              <a:gd name="connsiteY3" fmla="*/ 406400 h 406400"/>
              <a:gd name="connsiteX4" fmla="*/ 466344 w 914400"/>
              <a:gd name="connsiteY4" fmla="*/ 406400 h 406400"/>
              <a:gd name="connsiteX5" fmla="*/ 0 w 914400"/>
              <a:gd name="connsiteY5" fmla="*/ 406400 h 406400"/>
              <a:gd name="connsiteX6" fmla="*/ 0 w 914400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406400" fill="none" extrusionOk="0">
                <a:moveTo>
                  <a:pt x="0" y="0"/>
                </a:moveTo>
                <a:cubicBezTo>
                  <a:pt x="138493" y="-37831"/>
                  <a:pt x="277857" y="22179"/>
                  <a:pt x="438912" y="0"/>
                </a:cubicBezTo>
                <a:cubicBezTo>
                  <a:pt x="599967" y="-22179"/>
                  <a:pt x="682839" y="43618"/>
                  <a:pt x="914400" y="0"/>
                </a:cubicBezTo>
                <a:cubicBezTo>
                  <a:pt x="946538" y="118994"/>
                  <a:pt x="893517" y="277017"/>
                  <a:pt x="914400" y="406400"/>
                </a:cubicBezTo>
                <a:cubicBezTo>
                  <a:pt x="693673" y="455221"/>
                  <a:pt x="620126" y="394486"/>
                  <a:pt x="466344" y="406400"/>
                </a:cubicBezTo>
                <a:cubicBezTo>
                  <a:pt x="312562" y="418314"/>
                  <a:pt x="207796" y="351541"/>
                  <a:pt x="0" y="406400"/>
                </a:cubicBezTo>
                <a:cubicBezTo>
                  <a:pt x="-29142" y="295202"/>
                  <a:pt x="46734" y="163762"/>
                  <a:pt x="0" y="0"/>
                </a:cubicBezTo>
                <a:close/>
              </a:path>
              <a:path w="914400" h="406400" stroke="0" extrusionOk="0">
                <a:moveTo>
                  <a:pt x="0" y="0"/>
                </a:moveTo>
                <a:cubicBezTo>
                  <a:pt x="136229" y="-19727"/>
                  <a:pt x="276925" y="37524"/>
                  <a:pt x="438912" y="0"/>
                </a:cubicBezTo>
                <a:cubicBezTo>
                  <a:pt x="600899" y="-37524"/>
                  <a:pt x="816181" y="2385"/>
                  <a:pt x="914400" y="0"/>
                </a:cubicBezTo>
                <a:cubicBezTo>
                  <a:pt x="937047" y="118415"/>
                  <a:pt x="877937" y="221149"/>
                  <a:pt x="914400" y="406400"/>
                </a:cubicBezTo>
                <a:cubicBezTo>
                  <a:pt x="734735" y="435442"/>
                  <a:pt x="626584" y="383862"/>
                  <a:pt x="475488" y="406400"/>
                </a:cubicBezTo>
                <a:cubicBezTo>
                  <a:pt x="324392" y="428938"/>
                  <a:pt x="125829" y="379656"/>
                  <a:pt x="0" y="406400"/>
                </a:cubicBezTo>
                <a:cubicBezTo>
                  <a:pt x="-7343" y="324074"/>
                  <a:pt x="48217" y="167994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7914612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不变</a:t>
            </a:r>
          </a:p>
        </p:txBody>
      </p:sp>
      <p:sp>
        <p:nvSpPr>
          <p:cNvPr id="56" name="Text Box 79">
            <a:extLst>
              <a:ext uri="{FF2B5EF4-FFF2-40B4-BE49-F238E27FC236}">
                <a16:creationId xmlns:a16="http://schemas.microsoft.com/office/drawing/2014/main" id="{70F2C6EA-3A07-4F63-A00C-17205F338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913" y="5075039"/>
            <a:ext cx="914400" cy="406400"/>
          </a:xfrm>
          <a:custGeom>
            <a:avLst/>
            <a:gdLst>
              <a:gd name="connsiteX0" fmla="*/ 0 w 914400"/>
              <a:gd name="connsiteY0" fmla="*/ 0 h 406400"/>
              <a:gd name="connsiteX1" fmla="*/ 448056 w 914400"/>
              <a:gd name="connsiteY1" fmla="*/ 0 h 406400"/>
              <a:gd name="connsiteX2" fmla="*/ 914400 w 914400"/>
              <a:gd name="connsiteY2" fmla="*/ 0 h 406400"/>
              <a:gd name="connsiteX3" fmla="*/ 914400 w 914400"/>
              <a:gd name="connsiteY3" fmla="*/ 406400 h 406400"/>
              <a:gd name="connsiteX4" fmla="*/ 448056 w 914400"/>
              <a:gd name="connsiteY4" fmla="*/ 406400 h 406400"/>
              <a:gd name="connsiteX5" fmla="*/ 0 w 914400"/>
              <a:gd name="connsiteY5" fmla="*/ 406400 h 406400"/>
              <a:gd name="connsiteX6" fmla="*/ 0 w 914400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406400" fill="none" extrusionOk="0">
                <a:moveTo>
                  <a:pt x="0" y="0"/>
                </a:moveTo>
                <a:cubicBezTo>
                  <a:pt x="89947" y="-49586"/>
                  <a:pt x="276339" y="31574"/>
                  <a:pt x="448056" y="0"/>
                </a:cubicBezTo>
                <a:cubicBezTo>
                  <a:pt x="619773" y="-31574"/>
                  <a:pt x="698923" y="17268"/>
                  <a:pt x="914400" y="0"/>
                </a:cubicBezTo>
                <a:cubicBezTo>
                  <a:pt x="923303" y="185240"/>
                  <a:pt x="879183" y="307593"/>
                  <a:pt x="914400" y="406400"/>
                </a:cubicBezTo>
                <a:cubicBezTo>
                  <a:pt x="740537" y="452839"/>
                  <a:pt x="675164" y="357405"/>
                  <a:pt x="448056" y="406400"/>
                </a:cubicBezTo>
                <a:cubicBezTo>
                  <a:pt x="220948" y="455395"/>
                  <a:pt x="122689" y="402055"/>
                  <a:pt x="0" y="406400"/>
                </a:cubicBezTo>
                <a:cubicBezTo>
                  <a:pt x="-38435" y="275646"/>
                  <a:pt x="32997" y="157080"/>
                  <a:pt x="0" y="0"/>
                </a:cubicBezTo>
                <a:close/>
              </a:path>
              <a:path w="914400" h="406400" stroke="0" extrusionOk="0">
                <a:moveTo>
                  <a:pt x="0" y="0"/>
                </a:moveTo>
                <a:cubicBezTo>
                  <a:pt x="125656" y="-4437"/>
                  <a:pt x="276415" y="18436"/>
                  <a:pt x="475488" y="0"/>
                </a:cubicBezTo>
                <a:cubicBezTo>
                  <a:pt x="674561" y="-18436"/>
                  <a:pt x="738548" y="11229"/>
                  <a:pt x="914400" y="0"/>
                </a:cubicBezTo>
                <a:cubicBezTo>
                  <a:pt x="921598" y="100643"/>
                  <a:pt x="903116" y="306075"/>
                  <a:pt x="914400" y="406400"/>
                </a:cubicBezTo>
                <a:cubicBezTo>
                  <a:pt x="738958" y="432385"/>
                  <a:pt x="625547" y="374139"/>
                  <a:pt x="484632" y="406400"/>
                </a:cubicBezTo>
                <a:cubicBezTo>
                  <a:pt x="343717" y="438661"/>
                  <a:pt x="176576" y="386101"/>
                  <a:pt x="0" y="406400"/>
                </a:cubicBezTo>
                <a:cubicBezTo>
                  <a:pt x="-22846" y="314651"/>
                  <a:pt x="7934" y="140075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10560091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不变</a:t>
            </a:r>
          </a:p>
        </p:txBody>
      </p:sp>
      <p:sp>
        <p:nvSpPr>
          <p:cNvPr id="57" name="Text Box 80">
            <a:extLst>
              <a:ext uri="{FF2B5EF4-FFF2-40B4-BE49-F238E27FC236}">
                <a16:creationId xmlns:a16="http://schemas.microsoft.com/office/drawing/2014/main" id="{D19CB1A5-5410-4065-AF04-AF6BF37C6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31" y="5030760"/>
            <a:ext cx="914400" cy="406400"/>
          </a:xfrm>
          <a:custGeom>
            <a:avLst/>
            <a:gdLst>
              <a:gd name="connsiteX0" fmla="*/ 0 w 914400"/>
              <a:gd name="connsiteY0" fmla="*/ 0 h 406400"/>
              <a:gd name="connsiteX1" fmla="*/ 438912 w 914400"/>
              <a:gd name="connsiteY1" fmla="*/ 0 h 406400"/>
              <a:gd name="connsiteX2" fmla="*/ 914400 w 914400"/>
              <a:gd name="connsiteY2" fmla="*/ 0 h 406400"/>
              <a:gd name="connsiteX3" fmla="*/ 914400 w 914400"/>
              <a:gd name="connsiteY3" fmla="*/ 406400 h 406400"/>
              <a:gd name="connsiteX4" fmla="*/ 484632 w 914400"/>
              <a:gd name="connsiteY4" fmla="*/ 406400 h 406400"/>
              <a:gd name="connsiteX5" fmla="*/ 0 w 914400"/>
              <a:gd name="connsiteY5" fmla="*/ 406400 h 406400"/>
              <a:gd name="connsiteX6" fmla="*/ 0 w 914400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406400" fill="none" extrusionOk="0">
                <a:moveTo>
                  <a:pt x="0" y="0"/>
                </a:moveTo>
                <a:cubicBezTo>
                  <a:pt x="204694" y="-26045"/>
                  <a:pt x="303927" y="16352"/>
                  <a:pt x="438912" y="0"/>
                </a:cubicBezTo>
                <a:cubicBezTo>
                  <a:pt x="573897" y="-16352"/>
                  <a:pt x="722925" y="46291"/>
                  <a:pt x="914400" y="0"/>
                </a:cubicBezTo>
                <a:cubicBezTo>
                  <a:pt x="963052" y="90500"/>
                  <a:pt x="887613" y="290035"/>
                  <a:pt x="914400" y="406400"/>
                </a:cubicBezTo>
                <a:cubicBezTo>
                  <a:pt x="808037" y="450813"/>
                  <a:pt x="635641" y="383210"/>
                  <a:pt x="484632" y="406400"/>
                </a:cubicBezTo>
                <a:cubicBezTo>
                  <a:pt x="333623" y="429590"/>
                  <a:pt x="209917" y="364733"/>
                  <a:pt x="0" y="406400"/>
                </a:cubicBezTo>
                <a:cubicBezTo>
                  <a:pt x="-12266" y="264698"/>
                  <a:pt x="23378" y="115969"/>
                  <a:pt x="0" y="0"/>
                </a:cubicBezTo>
                <a:close/>
              </a:path>
              <a:path w="914400" h="406400" stroke="0" extrusionOk="0">
                <a:moveTo>
                  <a:pt x="0" y="0"/>
                </a:moveTo>
                <a:cubicBezTo>
                  <a:pt x="161595" y="-34179"/>
                  <a:pt x="246487" y="28053"/>
                  <a:pt x="475488" y="0"/>
                </a:cubicBezTo>
                <a:cubicBezTo>
                  <a:pt x="704489" y="-28053"/>
                  <a:pt x="772529" y="52274"/>
                  <a:pt x="914400" y="0"/>
                </a:cubicBezTo>
                <a:cubicBezTo>
                  <a:pt x="920378" y="103454"/>
                  <a:pt x="906026" y="236207"/>
                  <a:pt x="914400" y="406400"/>
                </a:cubicBezTo>
                <a:cubicBezTo>
                  <a:pt x="777347" y="426521"/>
                  <a:pt x="670552" y="364164"/>
                  <a:pt x="484632" y="406400"/>
                </a:cubicBezTo>
                <a:cubicBezTo>
                  <a:pt x="298712" y="448636"/>
                  <a:pt x="110996" y="390793"/>
                  <a:pt x="0" y="406400"/>
                </a:cubicBezTo>
                <a:cubicBezTo>
                  <a:pt x="-29592" y="237858"/>
                  <a:pt x="3894" y="115508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0308428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减弱</a:t>
            </a:r>
          </a:p>
        </p:txBody>
      </p:sp>
      <p:sp>
        <p:nvSpPr>
          <p:cNvPr id="58" name="Text Box 81">
            <a:extLst>
              <a:ext uri="{FF2B5EF4-FFF2-40B4-BE49-F238E27FC236}">
                <a16:creationId xmlns:a16="http://schemas.microsoft.com/office/drawing/2014/main" id="{25469FC1-CE97-4071-8BCD-0E9246E32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9434" y="5019263"/>
            <a:ext cx="914400" cy="406400"/>
          </a:xfrm>
          <a:custGeom>
            <a:avLst/>
            <a:gdLst>
              <a:gd name="connsiteX0" fmla="*/ 0 w 914400"/>
              <a:gd name="connsiteY0" fmla="*/ 0 h 406400"/>
              <a:gd name="connsiteX1" fmla="*/ 475488 w 914400"/>
              <a:gd name="connsiteY1" fmla="*/ 0 h 406400"/>
              <a:gd name="connsiteX2" fmla="*/ 914400 w 914400"/>
              <a:gd name="connsiteY2" fmla="*/ 0 h 406400"/>
              <a:gd name="connsiteX3" fmla="*/ 914400 w 914400"/>
              <a:gd name="connsiteY3" fmla="*/ 406400 h 406400"/>
              <a:gd name="connsiteX4" fmla="*/ 466344 w 914400"/>
              <a:gd name="connsiteY4" fmla="*/ 406400 h 406400"/>
              <a:gd name="connsiteX5" fmla="*/ 0 w 914400"/>
              <a:gd name="connsiteY5" fmla="*/ 406400 h 406400"/>
              <a:gd name="connsiteX6" fmla="*/ 0 w 914400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406400" fill="none" extrusionOk="0">
                <a:moveTo>
                  <a:pt x="0" y="0"/>
                </a:moveTo>
                <a:cubicBezTo>
                  <a:pt x="218972" y="-42175"/>
                  <a:pt x="373987" y="27789"/>
                  <a:pt x="475488" y="0"/>
                </a:cubicBezTo>
                <a:cubicBezTo>
                  <a:pt x="576989" y="-27789"/>
                  <a:pt x="755083" y="42890"/>
                  <a:pt x="914400" y="0"/>
                </a:cubicBezTo>
                <a:cubicBezTo>
                  <a:pt x="921604" y="142584"/>
                  <a:pt x="888846" y="212005"/>
                  <a:pt x="914400" y="406400"/>
                </a:cubicBezTo>
                <a:cubicBezTo>
                  <a:pt x="773181" y="426262"/>
                  <a:pt x="586262" y="366964"/>
                  <a:pt x="466344" y="406400"/>
                </a:cubicBezTo>
                <a:cubicBezTo>
                  <a:pt x="346426" y="445836"/>
                  <a:pt x="194817" y="360637"/>
                  <a:pt x="0" y="406400"/>
                </a:cubicBezTo>
                <a:cubicBezTo>
                  <a:pt x="-30049" y="246258"/>
                  <a:pt x="34303" y="185688"/>
                  <a:pt x="0" y="0"/>
                </a:cubicBezTo>
                <a:close/>
              </a:path>
              <a:path w="914400" h="406400" stroke="0" extrusionOk="0">
                <a:moveTo>
                  <a:pt x="0" y="0"/>
                </a:moveTo>
                <a:cubicBezTo>
                  <a:pt x="210551" y="-9128"/>
                  <a:pt x="339590" y="18936"/>
                  <a:pt x="429768" y="0"/>
                </a:cubicBezTo>
                <a:cubicBezTo>
                  <a:pt x="519946" y="-18936"/>
                  <a:pt x="690639" y="12695"/>
                  <a:pt x="914400" y="0"/>
                </a:cubicBezTo>
                <a:cubicBezTo>
                  <a:pt x="924599" y="138863"/>
                  <a:pt x="876486" y="215773"/>
                  <a:pt x="914400" y="406400"/>
                </a:cubicBezTo>
                <a:cubicBezTo>
                  <a:pt x="796620" y="422472"/>
                  <a:pt x="578828" y="406090"/>
                  <a:pt x="466344" y="406400"/>
                </a:cubicBezTo>
                <a:cubicBezTo>
                  <a:pt x="353860" y="406710"/>
                  <a:pt x="163484" y="406236"/>
                  <a:pt x="0" y="406400"/>
                </a:cubicBezTo>
                <a:cubicBezTo>
                  <a:pt x="-41892" y="267677"/>
                  <a:pt x="12659" y="20097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18487379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减弱</a:t>
            </a:r>
          </a:p>
        </p:txBody>
      </p:sp>
      <p:sp>
        <p:nvSpPr>
          <p:cNvPr id="59" name="Text Box 82">
            <a:extLst>
              <a:ext uri="{FF2B5EF4-FFF2-40B4-BE49-F238E27FC236}">
                <a16:creationId xmlns:a16="http://schemas.microsoft.com/office/drawing/2014/main" id="{4A664025-8F5C-4E5F-8E16-64F71FB1B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0910" y="5612765"/>
            <a:ext cx="914400" cy="406400"/>
          </a:xfrm>
          <a:custGeom>
            <a:avLst/>
            <a:gdLst>
              <a:gd name="connsiteX0" fmla="*/ 0 w 914400"/>
              <a:gd name="connsiteY0" fmla="*/ 0 h 406400"/>
              <a:gd name="connsiteX1" fmla="*/ 438912 w 914400"/>
              <a:gd name="connsiteY1" fmla="*/ 0 h 406400"/>
              <a:gd name="connsiteX2" fmla="*/ 914400 w 914400"/>
              <a:gd name="connsiteY2" fmla="*/ 0 h 406400"/>
              <a:gd name="connsiteX3" fmla="*/ 914400 w 914400"/>
              <a:gd name="connsiteY3" fmla="*/ 406400 h 406400"/>
              <a:gd name="connsiteX4" fmla="*/ 438912 w 914400"/>
              <a:gd name="connsiteY4" fmla="*/ 406400 h 406400"/>
              <a:gd name="connsiteX5" fmla="*/ 0 w 914400"/>
              <a:gd name="connsiteY5" fmla="*/ 406400 h 406400"/>
              <a:gd name="connsiteX6" fmla="*/ 0 w 914400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406400" fill="none" extrusionOk="0">
                <a:moveTo>
                  <a:pt x="0" y="0"/>
                </a:moveTo>
                <a:cubicBezTo>
                  <a:pt x="155359" y="-25103"/>
                  <a:pt x="328354" y="6363"/>
                  <a:pt x="438912" y="0"/>
                </a:cubicBezTo>
                <a:cubicBezTo>
                  <a:pt x="549470" y="-6363"/>
                  <a:pt x="794776" y="56291"/>
                  <a:pt x="914400" y="0"/>
                </a:cubicBezTo>
                <a:cubicBezTo>
                  <a:pt x="958142" y="108558"/>
                  <a:pt x="900196" y="255910"/>
                  <a:pt x="914400" y="406400"/>
                </a:cubicBezTo>
                <a:cubicBezTo>
                  <a:pt x="793673" y="460303"/>
                  <a:pt x="593177" y="353108"/>
                  <a:pt x="438912" y="406400"/>
                </a:cubicBezTo>
                <a:cubicBezTo>
                  <a:pt x="284647" y="459692"/>
                  <a:pt x="111149" y="395943"/>
                  <a:pt x="0" y="406400"/>
                </a:cubicBezTo>
                <a:cubicBezTo>
                  <a:pt x="-36325" y="304838"/>
                  <a:pt x="34446" y="142775"/>
                  <a:pt x="0" y="0"/>
                </a:cubicBezTo>
                <a:close/>
              </a:path>
              <a:path w="914400" h="406400" stroke="0" extrusionOk="0">
                <a:moveTo>
                  <a:pt x="0" y="0"/>
                </a:moveTo>
                <a:cubicBezTo>
                  <a:pt x="133534" y="-52794"/>
                  <a:pt x="363514" y="18138"/>
                  <a:pt x="457200" y="0"/>
                </a:cubicBezTo>
                <a:cubicBezTo>
                  <a:pt x="550886" y="-18138"/>
                  <a:pt x="781256" y="35542"/>
                  <a:pt x="914400" y="0"/>
                </a:cubicBezTo>
                <a:cubicBezTo>
                  <a:pt x="958248" y="85861"/>
                  <a:pt x="900587" y="253616"/>
                  <a:pt x="914400" y="406400"/>
                </a:cubicBezTo>
                <a:cubicBezTo>
                  <a:pt x="783108" y="428997"/>
                  <a:pt x="646370" y="400016"/>
                  <a:pt x="484632" y="406400"/>
                </a:cubicBezTo>
                <a:cubicBezTo>
                  <a:pt x="322894" y="412784"/>
                  <a:pt x="165429" y="368782"/>
                  <a:pt x="0" y="406400"/>
                </a:cubicBezTo>
                <a:cubicBezTo>
                  <a:pt x="-13927" y="324193"/>
                  <a:pt x="22427" y="16420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0977977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存在</a:t>
            </a:r>
          </a:p>
        </p:txBody>
      </p:sp>
      <p:sp>
        <p:nvSpPr>
          <p:cNvPr id="60" name="Text Box 83">
            <a:extLst>
              <a:ext uri="{FF2B5EF4-FFF2-40B4-BE49-F238E27FC236}">
                <a16:creationId xmlns:a16="http://schemas.microsoft.com/office/drawing/2014/main" id="{F49144FC-6DB8-4BAD-AABA-CBFCAC81E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1867" y="5554191"/>
            <a:ext cx="1728392" cy="400110"/>
          </a:xfrm>
          <a:custGeom>
            <a:avLst/>
            <a:gdLst>
              <a:gd name="connsiteX0" fmla="*/ 0 w 1728392"/>
              <a:gd name="connsiteY0" fmla="*/ 0 h 400110"/>
              <a:gd name="connsiteX1" fmla="*/ 593415 w 1728392"/>
              <a:gd name="connsiteY1" fmla="*/ 0 h 400110"/>
              <a:gd name="connsiteX2" fmla="*/ 1204113 w 1728392"/>
              <a:gd name="connsiteY2" fmla="*/ 0 h 400110"/>
              <a:gd name="connsiteX3" fmla="*/ 1728392 w 1728392"/>
              <a:gd name="connsiteY3" fmla="*/ 0 h 400110"/>
              <a:gd name="connsiteX4" fmla="*/ 1728392 w 1728392"/>
              <a:gd name="connsiteY4" fmla="*/ 400110 h 400110"/>
              <a:gd name="connsiteX5" fmla="*/ 1169545 w 1728392"/>
              <a:gd name="connsiteY5" fmla="*/ 400110 h 400110"/>
              <a:gd name="connsiteX6" fmla="*/ 593415 w 1728392"/>
              <a:gd name="connsiteY6" fmla="*/ 400110 h 400110"/>
              <a:gd name="connsiteX7" fmla="*/ 0 w 1728392"/>
              <a:gd name="connsiteY7" fmla="*/ 400110 h 400110"/>
              <a:gd name="connsiteX8" fmla="*/ 0 w 1728392"/>
              <a:gd name="connsiteY8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392" h="400110" fill="none" extrusionOk="0">
                <a:moveTo>
                  <a:pt x="0" y="0"/>
                </a:moveTo>
                <a:cubicBezTo>
                  <a:pt x="131955" y="-12619"/>
                  <a:pt x="432138" y="38469"/>
                  <a:pt x="593415" y="0"/>
                </a:cubicBezTo>
                <a:cubicBezTo>
                  <a:pt x="754692" y="-38469"/>
                  <a:pt x="916414" y="12076"/>
                  <a:pt x="1204113" y="0"/>
                </a:cubicBezTo>
                <a:cubicBezTo>
                  <a:pt x="1491812" y="-12076"/>
                  <a:pt x="1546564" y="24623"/>
                  <a:pt x="1728392" y="0"/>
                </a:cubicBezTo>
                <a:cubicBezTo>
                  <a:pt x="1762645" y="102500"/>
                  <a:pt x="1682898" y="203335"/>
                  <a:pt x="1728392" y="400110"/>
                </a:cubicBezTo>
                <a:cubicBezTo>
                  <a:pt x="1581474" y="424377"/>
                  <a:pt x="1425322" y="339820"/>
                  <a:pt x="1169545" y="400110"/>
                </a:cubicBezTo>
                <a:cubicBezTo>
                  <a:pt x="913768" y="460400"/>
                  <a:pt x="830622" y="341337"/>
                  <a:pt x="593415" y="400110"/>
                </a:cubicBezTo>
                <a:cubicBezTo>
                  <a:pt x="356208" y="458883"/>
                  <a:pt x="286607" y="366252"/>
                  <a:pt x="0" y="400110"/>
                </a:cubicBezTo>
                <a:cubicBezTo>
                  <a:pt x="-46386" y="248586"/>
                  <a:pt x="25562" y="166962"/>
                  <a:pt x="0" y="0"/>
                </a:cubicBezTo>
                <a:close/>
              </a:path>
              <a:path w="1728392" h="400110" stroke="0" extrusionOk="0">
                <a:moveTo>
                  <a:pt x="0" y="0"/>
                </a:moveTo>
                <a:cubicBezTo>
                  <a:pt x="121077" y="-43091"/>
                  <a:pt x="319113" y="12227"/>
                  <a:pt x="524279" y="0"/>
                </a:cubicBezTo>
                <a:cubicBezTo>
                  <a:pt x="729445" y="-12227"/>
                  <a:pt x="857942" y="9981"/>
                  <a:pt x="1065842" y="0"/>
                </a:cubicBezTo>
                <a:cubicBezTo>
                  <a:pt x="1273742" y="-9981"/>
                  <a:pt x="1463505" y="46679"/>
                  <a:pt x="1728392" y="0"/>
                </a:cubicBezTo>
                <a:cubicBezTo>
                  <a:pt x="1768514" y="160420"/>
                  <a:pt x="1688920" y="248014"/>
                  <a:pt x="1728392" y="400110"/>
                </a:cubicBezTo>
                <a:cubicBezTo>
                  <a:pt x="1553179" y="427229"/>
                  <a:pt x="1324392" y="361949"/>
                  <a:pt x="1134977" y="400110"/>
                </a:cubicBezTo>
                <a:cubicBezTo>
                  <a:pt x="945563" y="438271"/>
                  <a:pt x="709735" y="354957"/>
                  <a:pt x="524279" y="400110"/>
                </a:cubicBezTo>
                <a:cubicBezTo>
                  <a:pt x="338823" y="445263"/>
                  <a:pt x="113537" y="394700"/>
                  <a:pt x="0" y="400110"/>
                </a:cubicBezTo>
                <a:cubicBezTo>
                  <a:pt x="-8631" y="208393"/>
                  <a:pt x="35794" y="8961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3362201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存在最大射程</a:t>
            </a:r>
          </a:p>
        </p:txBody>
      </p:sp>
      <p:sp>
        <p:nvSpPr>
          <p:cNvPr id="61" name="Text Box 84">
            <a:extLst>
              <a:ext uri="{FF2B5EF4-FFF2-40B4-BE49-F238E27FC236}">
                <a16:creationId xmlns:a16="http://schemas.microsoft.com/office/drawing/2014/main" id="{6B4AC760-CB17-4797-BC8F-D0924AC83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5431" y="5557806"/>
            <a:ext cx="1841022" cy="707886"/>
          </a:xfrm>
          <a:custGeom>
            <a:avLst/>
            <a:gdLst>
              <a:gd name="connsiteX0" fmla="*/ 0 w 1841022"/>
              <a:gd name="connsiteY0" fmla="*/ 0 h 707886"/>
              <a:gd name="connsiteX1" fmla="*/ 441845 w 1841022"/>
              <a:gd name="connsiteY1" fmla="*/ 0 h 707886"/>
              <a:gd name="connsiteX2" fmla="*/ 902101 w 1841022"/>
              <a:gd name="connsiteY2" fmla="*/ 0 h 707886"/>
              <a:gd name="connsiteX3" fmla="*/ 1380767 w 1841022"/>
              <a:gd name="connsiteY3" fmla="*/ 0 h 707886"/>
              <a:gd name="connsiteX4" fmla="*/ 1841022 w 1841022"/>
              <a:gd name="connsiteY4" fmla="*/ 0 h 707886"/>
              <a:gd name="connsiteX5" fmla="*/ 1841022 w 1841022"/>
              <a:gd name="connsiteY5" fmla="*/ 339785 h 707886"/>
              <a:gd name="connsiteX6" fmla="*/ 1841022 w 1841022"/>
              <a:gd name="connsiteY6" fmla="*/ 707886 h 707886"/>
              <a:gd name="connsiteX7" fmla="*/ 1417587 w 1841022"/>
              <a:gd name="connsiteY7" fmla="*/ 707886 h 707886"/>
              <a:gd name="connsiteX8" fmla="*/ 920511 w 1841022"/>
              <a:gd name="connsiteY8" fmla="*/ 707886 h 707886"/>
              <a:gd name="connsiteX9" fmla="*/ 423435 w 1841022"/>
              <a:gd name="connsiteY9" fmla="*/ 707886 h 707886"/>
              <a:gd name="connsiteX10" fmla="*/ 0 w 1841022"/>
              <a:gd name="connsiteY10" fmla="*/ 707886 h 707886"/>
              <a:gd name="connsiteX11" fmla="*/ 0 w 1841022"/>
              <a:gd name="connsiteY11" fmla="*/ 339785 h 707886"/>
              <a:gd name="connsiteX12" fmla="*/ 0 w 1841022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1022" h="707886" fill="none" extrusionOk="0">
                <a:moveTo>
                  <a:pt x="0" y="0"/>
                </a:moveTo>
                <a:cubicBezTo>
                  <a:pt x="96467" y="-41270"/>
                  <a:pt x="327391" y="4710"/>
                  <a:pt x="441845" y="0"/>
                </a:cubicBezTo>
                <a:cubicBezTo>
                  <a:pt x="556300" y="-4710"/>
                  <a:pt x="701651" y="15939"/>
                  <a:pt x="902101" y="0"/>
                </a:cubicBezTo>
                <a:cubicBezTo>
                  <a:pt x="1102551" y="-15939"/>
                  <a:pt x="1280938" y="21874"/>
                  <a:pt x="1380767" y="0"/>
                </a:cubicBezTo>
                <a:cubicBezTo>
                  <a:pt x="1480596" y="-21874"/>
                  <a:pt x="1697751" y="28740"/>
                  <a:pt x="1841022" y="0"/>
                </a:cubicBezTo>
                <a:cubicBezTo>
                  <a:pt x="1863975" y="156503"/>
                  <a:pt x="1835978" y="176006"/>
                  <a:pt x="1841022" y="339785"/>
                </a:cubicBezTo>
                <a:cubicBezTo>
                  <a:pt x="1846066" y="503564"/>
                  <a:pt x="1823372" y="626003"/>
                  <a:pt x="1841022" y="707886"/>
                </a:cubicBezTo>
                <a:cubicBezTo>
                  <a:pt x="1737315" y="720118"/>
                  <a:pt x="1539800" y="664142"/>
                  <a:pt x="1417587" y="707886"/>
                </a:cubicBezTo>
                <a:cubicBezTo>
                  <a:pt x="1295374" y="751630"/>
                  <a:pt x="1034034" y="690426"/>
                  <a:pt x="920511" y="707886"/>
                </a:cubicBezTo>
                <a:cubicBezTo>
                  <a:pt x="806988" y="725346"/>
                  <a:pt x="638424" y="690658"/>
                  <a:pt x="423435" y="707886"/>
                </a:cubicBezTo>
                <a:cubicBezTo>
                  <a:pt x="208446" y="725114"/>
                  <a:pt x="204019" y="705330"/>
                  <a:pt x="0" y="707886"/>
                </a:cubicBezTo>
                <a:cubicBezTo>
                  <a:pt x="-32644" y="570994"/>
                  <a:pt x="5391" y="513307"/>
                  <a:pt x="0" y="339785"/>
                </a:cubicBezTo>
                <a:cubicBezTo>
                  <a:pt x="-5391" y="166263"/>
                  <a:pt x="23487" y="91143"/>
                  <a:pt x="0" y="0"/>
                </a:cubicBezTo>
                <a:close/>
              </a:path>
              <a:path w="1841022" h="707886" stroke="0" extrusionOk="0">
                <a:moveTo>
                  <a:pt x="0" y="0"/>
                </a:moveTo>
                <a:cubicBezTo>
                  <a:pt x="180535" y="-40193"/>
                  <a:pt x="354381" y="45289"/>
                  <a:pt x="460256" y="0"/>
                </a:cubicBezTo>
                <a:cubicBezTo>
                  <a:pt x="566131" y="-45289"/>
                  <a:pt x="675778" y="8570"/>
                  <a:pt x="883691" y="0"/>
                </a:cubicBezTo>
                <a:cubicBezTo>
                  <a:pt x="1091604" y="-8570"/>
                  <a:pt x="1174585" y="13993"/>
                  <a:pt x="1343946" y="0"/>
                </a:cubicBezTo>
                <a:cubicBezTo>
                  <a:pt x="1513307" y="-13993"/>
                  <a:pt x="1717147" y="36673"/>
                  <a:pt x="1841022" y="0"/>
                </a:cubicBezTo>
                <a:cubicBezTo>
                  <a:pt x="1851149" y="178767"/>
                  <a:pt x="1802312" y="223272"/>
                  <a:pt x="1841022" y="368101"/>
                </a:cubicBezTo>
                <a:cubicBezTo>
                  <a:pt x="1879732" y="512930"/>
                  <a:pt x="1833439" y="570575"/>
                  <a:pt x="1841022" y="707886"/>
                </a:cubicBezTo>
                <a:cubicBezTo>
                  <a:pt x="1632946" y="720463"/>
                  <a:pt x="1541446" y="685017"/>
                  <a:pt x="1399177" y="707886"/>
                </a:cubicBezTo>
                <a:cubicBezTo>
                  <a:pt x="1256908" y="730755"/>
                  <a:pt x="1027395" y="654688"/>
                  <a:pt x="902101" y="707886"/>
                </a:cubicBezTo>
                <a:cubicBezTo>
                  <a:pt x="776807" y="761084"/>
                  <a:pt x="695109" y="683156"/>
                  <a:pt x="497076" y="707886"/>
                </a:cubicBezTo>
                <a:cubicBezTo>
                  <a:pt x="299044" y="732616"/>
                  <a:pt x="145950" y="683415"/>
                  <a:pt x="0" y="707886"/>
                </a:cubicBezTo>
                <a:cubicBezTo>
                  <a:pt x="-38234" y="565133"/>
                  <a:pt x="4210" y="470624"/>
                  <a:pt x="0" y="368101"/>
                </a:cubicBezTo>
                <a:cubicBezTo>
                  <a:pt x="-4210" y="265579"/>
                  <a:pt x="14477" y="15756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349424714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不存在，有“平均自由程”</a:t>
            </a:r>
          </a:p>
        </p:txBody>
      </p:sp>
      <p:sp>
        <p:nvSpPr>
          <p:cNvPr id="62" name="Text Box 85">
            <a:extLst>
              <a:ext uri="{FF2B5EF4-FFF2-40B4-BE49-F238E27FC236}">
                <a16:creationId xmlns:a16="http://schemas.microsoft.com/office/drawing/2014/main" id="{FE8FA18D-067B-40C9-9128-4B61AA226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782" y="1512802"/>
            <a:ext cx="121920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α</a:t>
            </a:r>
          </a:p>
        </p:txBody>
      </p:sp>
      <p:sp>
        <p:nvSpPr>
          <p:cNvPr id="63" name="Text Box 86">
            <a:extLst>
              <a:ext uri="{FF2B5EF4-FFF2-40B4-BE49-F238E27FC236}">
                <a16:creationId xmlns:a16="http://schemas.microsoft.com/office/drawing/2014/main" id="{B5B03671-B3E6-42E4-B624-DB7C788B9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9230" y="1513023"/>
            <a:ext cx="121920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β</a:t>
            </a:r>
          </a:p>
        </p:txBody>
      </p:sp>
      <p:sp>
        <p:nvSpPr>
          <p:cNvPr id="64" name="Text Box 87">
            <a:extLst>
              <a:ext uri="{FF2B5EF4-FFF2-40B4-BE49-F238E27FC236}">
                <a16:creationId xmlns:a16="http://schemas.microsoft.com/office/drawing/2014/main" id="{36CDDC44-2861-4FD4-9FF1-04A091655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2336" y="1509600"/>
            <a:ext cx="121920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l-GR" altLang="zh-CN" sz="32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γ</a:t>
            </a:r>
          </a:p>
        </p:txBody>
      </p:sp>
      <p:sp>
        <p:nvSpPr>
          <p:cNvPr id="65" name="Text Box 88">
            <a:extLst>
              <a:ext uri="{FF2B5EF4-FFF2-40B4-BE49-F238E27FC236}">
                <a16:creationId xmlns:a16="http://schemas.microsoft.com/office/drawing/2014/main" id="{23429592-47AF-4C8B-AE70-B8894A8CE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763" y="3490181"/>
            <a:ext cx="2048321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在粒子的入射过程中，随着径迹：</a:t>
            </a:r>
          </a:p>
        </p:txBody>
      </p:sp>
      <p:grpSp>
        <p:nvGrpSpPr>
          <p:cNvPr id="66" name="Group 91">
            <a:extLst>
              <a:ext uri="{FF2B5EF4-FFF2-40B4-BE49-F238E27FC236}">
                <a16:creationId xmlns:a16="http://schemas.microsoft.com/office/drawing/2014/main" id="{E852F3FF-03E1-4D76-976E-307BADCDE77D}"/>
              </a:ext>
            </a:extLst>
          </p:cNvPr>
          <p:cNvGrpSpPr>
            <a:grpSpLocks/>
          </p:cNvGrpSpPr>
          <p:nvPr/>
        </p:nvGrpSpPr>
        <p:grpSpPr bwMode="auto">
          <a:xfrm>
            <a:off x="5200415" y="2995964"/>
            <a:ext cx="1219200" cy="1219200"/>
            <a:chOff x="1104" y="1392"/>
            <a:chExt cx="768" cy="768"/>
          </a:xfrm>
        </p:grpSpPr>
        <p:sp>
          <p:nvSpPr>
            <p:cNvPr id="67" name="Line 92">
              <a:extLst>
                <a:ext uri="{FF2B5EF4-FFF2-40B4-BE49-F238E27FC236}">
                  <a16:creationId xmlns:a16="http://schemas.microsoft.com/office/drawing/2014/main" id="{68BA6456-EA50-4DF4-9EEE-EF5F797F8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392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93">
              <a:extLst>
                <a:ext uri="{FF2B5EF4-FFF2-40B4-BE49-F238E27FC236}">
                  <a16:creationId xmlns:a16="http://schemas.microsoft.com/office/drawing/2014/main" id="{F9195212-441C-4F92-9EF7-B6957E5259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84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94">
              <a:extLst>
                <a:ext uri="{FF2B5EF4-FFF2-40B4-BE49-F238E27FC236}">
                  <a16:creationId xmlns:a16="http://schemas.microsoft.com/office/drawing/2014/main" id="{CF9C7266-5DC7-4194-9B45-1C57F7569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77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95">
              <a:extLst>
                <a:ext uri="{FF2B5EF4-FFF2-40B4-BE49-F238E27FC236}">
                  <a16:creationId xmlns:a16="http://schemas.microsoft.com/office/drawing/2014/main" id="{7509FDA0-45FB-45EA-9D76-E6EE85C669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96">
              <a:extLst>
                <a:ext uri="{FF2B5EF4-FFF2-40B4-BE49-F238E27FC236}">
                  <a16:creationId xmlns:a16="http://schemas.microsoft.com/office/drawing/2014/main" id="{7DC54B60-047C-4976-B7F1-8C97C33B8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160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97">
              <a:extLst>
                <a:ext uri="{FF2B5EF4-FFF2-40B4-BE49-F238E27FC236}">
                  <a16:creationId xmlns:a16="http://schemas.microsoft.com/office/drawing/2014/main" id="{B73D43E2-2300-4C87-84BB-D82918DA3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392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98">
              <a:extLst>
                <a:ext uri="{FF2B5EF4-FFF2-40B4-BE49-F238E27FC236}">
                  <a16:creationId xmlns:a16="http://schemas.microsoft.com/office/drawing/2014/main" id="{619E9620-E3CC-4A1A-9FD1-2065E063F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584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99">
              <a:extLst>
                <a:ext uri="{FF2B5EF4-FFF2-40B4-BE49-F238E27FC236}">
                  <a16:creationId xmlns:a16="http://schemas.microsoft.com/office/drawing/2014/main" id="{ADB35CB9-1BBE-4268-A18C-94F2D3640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77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100">
              <a:extLst>
                <a:ext uri="{FF2B5EF4-FFF2-40B4-BE49-F238E27FC236}">
                  <a16:creationId xmlns:a16="http://schemas.microsoft.com/office/drawing/2014/main" id="{E6A01F7A-1713-40E7-B7D1-D7E30115B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968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101">
              <a:extLst>
                <a:ext uri="{FF2B5EF4-FFF2-40B4-BE49-F238E27FC236}">
                  <a16:creationId xmlns:a16="http://schemas.microsoft.com/office/drawing/2014/main" id="{42FD50AD-1DA8-4EDB-82D1-167E5EFD1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160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102">
              <a:extLst>
                <a:ext uri="{FF2B5EF4-FFF2-40B4-BE49-F238E27FC236}">
                  <a16:creationId xmlns:a16="http://schemas.microsoft.com/office/drawing/2014/main" id="{792579B4-4E68-4A2A-BA83-7BBD567103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392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103">
              <a:extLst>
                <a:ext uri="{FF2B5EF4-FFF2-40B4-BE49-F238E27FC236}">
                  <a16:creationId xmlns:a16="http://schemas.microsoft.com/office/drawing/2014/main" id="{8B015337-8CB0-4CEF-8F98-C4099FCD8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584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104">
              <a:extLst>
                <a:ext uri="{FF2B5EF4-FFF2-40B4-BE49-F238E27FC236}">
                  <a16:creationId xmlns:a16="http://schemas.microsoft.com/office/drawing/2014/main" id="{1BBFB209-6F8B-4D55-8A65-FB8C808AB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77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105">
              <a:extLst>
                <a:ext uri="{FF2B5EF4-FFF2-40B4-BE49-F238E27FC236}">
                  <a16:creationId xmlns:a16="http://schemas.microsoft.com/office/drawing/2014/main" id="{946D2EAE-FEAD-41B2-A081-706F2472A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968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106">
              <a:extLst>
                <a:ext uri="{FF2B5EF4-FFF2-40B4-BE49-F238E27FC236}">
                  <a16:creationId xmlns:a16="http://schemas.microsoft.com/office/drawing/2014/main" id="{2C59FE13-537A-4A3D-BC16-CE547E9101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160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" name="Line 123">
            <a:extLst>
              <a:ext uri="{FF2B5EF4-FFF2-40B4-BE49-F238E27FC236}">
                <a16:creationId xmlns:a16="http://schemas.microsoft.com/office/drawing/2014/main" id="{5363B0C6-8EE1-4106-ABB6-A061651DE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767" y="30528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Line 124">
            <a:extLst>
              <a:ext uri="{FF2B5EF4-FFF2-40B4-BE49-F238E27FC236}">
                <a16:creationId xmlns:a16="http://schemas.microsoft.com/office/drawing/2014/main" id="{EC992F85-5F85-40F9-8A43-614DD0651C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767" y="33576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Line 125">
            <a:extLst>
              <a:ext uri="{FF2B5EF4-FFF2-40B4-BE49-F238E27FC236}">
                <a16:creationId xmlns:a16="http://schemas.microsoft.com/office/drawing/2014/main" id="{5BD3F3B6-69A8-439D-89F5-E289CD91A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767" y="36624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Line 126">
            <a:extLst>
              <a:ext uri="{FF2B5EF4-FFF2-40B4-BE49-F238E27FC236}">
                <a16:creationId xmlns:a16="http://schemas.microsoft.com/office/drawing/2014/main" id="{C64D713D-B43B-4B9A-8D5F-85F5DC9A3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767" y="39672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Line 127">
            <a:extLst>
              <a:ext uri="{FF2B5EF4-FFF2-40B4-BE49-F238E27FC236}">
                <a16:creationId xmlns:a16="http://schemas.microsoft.com/office/drawing/2014/main" id="{9AF9BE17-85FA-4A37-8E44-330E1AF8C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1767" y="42720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" name="Line 128">
            <a:extLst>
              <a:ext uri="{FF2B5EF4-FFF2-40B4-BE49-F238E27FC236}">
                <a16:creationId xmlns:a16="http://schemas.microsoft.com/office/drawing/2014/main" id="{84D63DD2-442D-47EE-9AD2-150D5FF1F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2767" y="32052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Line 129">
            <a:extLst>
              <a:ext uri="{FF2B5EF4-FFF2-40B4-BE49-F238E27FC236}">
                <a16:creationId xmlns:a16="http://schemas.microsoft.com/office/drawing/2014/main" id="{1B5C61DE-58C6-467D-AA40-F976E60B0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5192" y="3657704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Line 130">
            <a:extLst>
              <a:ext uri="{FF2B5EF4-FFF2-40B4-BE49-F238E27FC236}">
                <a16:creationId xmlns:a16="http://schemas.microsoft.com/office/drawing/2014/main" id="{C9DE967B-8CF8-4CEB-9BF3-83BC60576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2767" y="36624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" name="Line 131">
            <a:extLst>
              <a:ext uri="{FF2B5EF4-FFF2-40B4-BE49-F238E27FC236}">
                <a16:creationId xmlns:a16="http://schemas.microsoft.com/office/drawing/2014/main" id="{CDF69509-D03A-4B7F-9D93-27226A9A1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2767" y="41196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" name="Line 132">
            <a:extLst>
              <a:ext uri="{FF2B5EF4-FFF2-40B4-BE49-F238E27FC236}">
                <a16:creationId xmlns:a16="http://schemas.microsoft.com/office/drawing/2014/main" id="{FCABBB37-4FB1-4DB6-BEA0-F48ABE8F2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30528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" name="Line 133">
            <a:extLst>
              <a:ext uri="{FF2B5EF4-FFF2-40B4-BE49-F238E27FC236}">
                <a16:creationId xmlns:a16="http://schemas.microsoft.com/office/drawing/2014/main" id="{B1FC5D17-44E8-43F1-94BF-4CD316F2B6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33576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Line 134">
            <a:extLst>
              <a:ext uri="{FF2B5EF4-FFF2-40B4-BE49-F238E27FC236}">
                <a16:creationId xmlns:a16="http://schemas.microsoft.com/office/drawing/2014/main" id="{FC62F70C-63E3-416E-A18B-15B381577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36624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" name="Line 135">
            <a:extLst>
              <a:ext uri="{FF2B5EF4-FFF2-40B4-BE49-F238E27FC236}">
                <a16:creationId xmlns:a16="http://schemas.microsoft.com/office/drawing/2014/main" id="{D7C35F07-B146-4D2A-A5E7-D3427422C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39672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" name="Line 136">
            <a:extLst>
              <a:ext uri="{FF2B5EF4-FFF2-40B4-BE49-F238E27FC236}">
                <a16:creationId xmlns:a16="http://schemas.microsoft.com/office/drawing/2014/main" id="{D8AAA3EE-C28A-4572-80AE-2E292AF9B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167" y="427206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" name="Line 5">
            <a:extLst>
              <a:ext uri="{FF2B5EF4-FFF2-40B4-BE49-F238E27FC236}">
                <a16:creationId xmlns:a16="http://schemas.microsoft.com/office/drawing/2014/main" id="{761A7991-BE09-4B50-A5DC-EFDBECD143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49470" y="2673069"/>
            <a:ext cx="0" cy="1752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" name="Line 6">
            <a:extLst>
              <a:ext uri="{FF2B5EF4-FFF2-40B4-BE49-F238E27FC236}">
                <a16:creationId xmlns:a16="http://schemas.microsoft.com/office/drawing/2014/main" id="{BF81F212-DA89-4399-9572-C4ABC81726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63870" y="2673069"/>
            <a:ext cx="0" cy="1752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" name="Line 8">
            <a:extLst>
              <a:ext uri="{FF2B5EF4-FFF2-40B4-BE49-F238E27FC236}">
                <a16:creationId xmlns:a16="http://schemas.microsoft.com/office/drawing/2014/main" id="{8980920B-E661-457A-9509-DCDA4392F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158" y="32017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Line 9">
            <a:extLst>
              <a:ext uri="{FF2B5EF4-FFF2-40B4-BE49-F238E27FC236}">
                <a16:creationId xmlns:a16="http://schemas.microsoft.com/office/drawing/2014/main" id="{F1A263B9-9704-41EE-ACB0-5AB078F62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158" y="35065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10">
            <a:extLst>
              <a:ext uri="{FF2B5EF4-FFF2-40B4-BE49-F238E27FC236}">
                <a16:creationId xmlns:a16="http://schemas.microsoft.com/office/drawing/2014/main" id="{C06ED987-D1D1-4655-976C-E823DFC90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158" y="38113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" name="Line 11">
            <a:extLst>
              <a:ext uri="{FF2B5EF4-FFF2-40B4-BE49-F238E27FC236}">
                <a16:creationId xmlns:a16="http://schemas.microsoft.com/office/drawing/2014/main" id="{08BED714-FA7F-4D87-A33D-05C0EE048E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158" y="41161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" name="Line 12">
            <a:extLst>
              <a:ext uri="{FF2B5EF4-FFF2-40B4-BE49-F238E27FC236}">
                <a16:creationId xmlns:a16="http://schemas.microsoft.com/office/drawing/2014/main" id="{F6BC2622-496F-40B3-817B-B7324EC8D9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4620" y="3184244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13">
            <a:extLst>
              <a:ext uri="{FF2B5EF4-FFF2-40B4-BE49-F238E27FC236}">
                <a16:creationId xmlns:a16="http://schemas.microsoft.com/office/drawing/2014/main" id="{BCD3071A-61E7-4B10-B944-4DA32DD422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06758" y="35065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14">
            <a:extLst>
              <a:ext uri="{FF2B5EF4-FFF2-40B4-BE49-F238E27FC236}">
                <a16:creationId xmlns:a16="http://schemas.microsoft.com/office/drawing/2014/main" id="{942AA2A4-E1DA-450B-A6B7-D4E73649A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97158" y="35065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15">
            <a:extLst>
              <a:ext uri="{FF2B5EF4-FFF2-40B4-BE49-F238E27FC236}">
                <a16:creationId xmlns:a16="http://schemas.microsoft.com/office/drawing/2014/main" id="{E038BC71-AFB3-4E9D-884B-FB47745DE5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4620" y="3833532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16">
            <a:extLst>
              <a:ext uri="{FF2B5EF4-FFF2-40B4-BE49-F238E27FC236}">
                <a16:creationId xmlns:a16="http://schemas.microsoft.com/office/drawing/2014/main" id="{CD2FD292-E06C-4E2F-95EF-2C6F08993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28969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17">
            <a:extLst>
              <a:ext uri="{FF2B5EF4-FFF2-40B4-BE49-F238E27FC236}">
                <a16:creationId xmlns:a16="http://schemas.microsoft.com/office/drawing/2014/main" id="{93203539-0640-44D5-BF9D-398C9A6ED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32017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" name="Line 18">
            <a:extLst>
              <a:ext uri="{FF2B5EF4-FFF2-40B4-BE49-F238E27FC236}">
                <a16:creationId xmlns:a16="http://schemas.microsoft.com/office/drawing/2014/main" id="{8324DF2B-338D-4CBD-AA3C-6B589A23C2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35065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" name="Line 19">
            <a:extLst>
              <a:ext uri="{FF2B5EF4-FFF2-40B4-BE49-F238E27FC236}">
                <a16:creationId xmlns:a16="http://schemas.microsoft.com/office/drawing/2014/main" id="{24D833A4-E0F5-41E4-BD0D-621FF7C06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38113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" name="Line 20">
            <a:extLst>
              <a:ext uri="{FF2B5EF4-FFF2-40B4-BE49-F238E27FC236}">
                <a16:creationId xmlns:a16="http://schemas.microsoft.com/office/drawing/2014/main" id="{D8C2DD2C-A41B-4690-853D-FC22C3F44970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41161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" name="Line 139">
            <a:extLst>
              <a:ext uri="{FF2B5EF4-FFF2-40B4-BE49-F238E27FC236}">
                <a16:creationId xmlns:a16="http://schemas.microsoft.com/office/drawing/2014/main" id="{AEDEFEF9-987B-447A-B763-59A3C29F65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158" y="30413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" name="Line 140">
            <a:extLst>
              <a:ext uri="{FF2B5EF4-FFF2-40B4-BE49-F238E27FC236}">
                <a16:creationId xmlns:a16="http://schemas.microsoft.com/office/drawing/2014/main" id="{6A2A363B-1730-49F4-8291-D27ADC12C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158" y="33461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Line 141">
            <a:extLst>
              <a:ext uri="{FF2B5EF4-FFF2-40B4-BE49-F238E27FC236}">
                <a16:creationId xmlns:a16="http://schemas.microsoft.com/office/drawing/2014/main" id="{327385A9-2733-4A7E-A4EE-E04984074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158" y="36509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" name="Line 142">
            <a:extLst>
              <a:ext uri="{FF2B5EF4-FFF2-40B4-BE49-F238E27FC236}">
                <a16:creationId xmlns:a16="http://schemas.microsoft.com/office/drawing/2014/main" id="{8A6F7403-A8DC-42BD-8B4E-DE38FA875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158" y="39557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" name="Line 144">
            <a:extLst>
              <a:ext uri="{FF2B5EF4-FFF2-40B4-BE49-F238E27FC236}">
                <a16:creationId xmlns:a16="http://schemas.microsoft.com/office/drawing/2014/main" id="{F209624F-159A-4203-AA1C-74B124C81F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4620" y="33287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" name="Line 145">
            <a:extLst>
              <a:ext uri="{FF2B5EF4-FFF2-40B4-BE49-F238E27FC236}">
                <a16:creationId xmlns:a16="http://schemas.microsoft.com/office/drawing/2014/main" id="{4E4485D7-5EF6-401A-9EEB-7BF5BD63F9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06758" y="36509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" name="Line 146">
            <a:extLst>
              <a:ext uri="{FF2B5EF4-FFF2-40B4-BE49-F238E27FC236}">
                <a16:creationId xmlns:a16="http://schemas.microsoft.com/office/drawing/2014/main" id="{201765C0-2709-4FE8-9AA1-5FE6D3A760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97158" y="36509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" name="Line 147">
            <a:extLst>
              <a:ext uri="{FF2B5EF4-FFF2-40B4-BE49-F238E27FC236}">
                <a16:creationId xmlns:a16="http://schemas.microsoft.com/office/drawing/2014/main" id="{7568189B-52B0-430A-A952-34EEFCC13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4620" y="397640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" name="Line 148">
            <a:extLst>
              <a:ext uri="{FF2B5EF4-FFF2-40B4-BE49-F238E27FC236}">
                <a16:creationId xmlns:a16="http://schemas.microsoft.com/office/drawing/2014/main" id="{59823E80-F890-438E-B758-514909F7A9F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30413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" name="Line 149">
            <a:extLst>
              <a:ext uri="{FF2B5EF4-FFF2-40B4-BE49-F238E27FC236}">
                <a16:creationId xmlns:a16="http://schemas.microsoft.com/office/drawing/2014/main" id="{811BDB40-CFAA-4AA2-BADB-82D9A8F1F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33461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" name="Line 150">
            <a:extLst>
              <a:ext uri="{FF2B5EF4-FFF2-40B4-BE49-F238E27FC236}">
                <a16:creationId xmlns:a16="http://schemas.microsoft.com/office/drawing/2014/main" id="{7255398A-4366-4649-BF17-9CF850DE065F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36509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" name="Line 151">
            <a:extLst>
              <a:ext uri="{FF2B5EF4-FFF2-40B4-BE49-F238E27FC236}">
                <a16:creationId xmlns:a16="http://schemas.microsoft.com/office/drawing/2014/main" id="{A5867A50-0BEA-4D81-9D47-A3A90CEB0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39557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" name="Line 152">
            <a:extLst>
              <a:ext uri="{FF2B5EF4-FFF2-40B4-BE49-F238E27FC236}">
                <a16:creationId xmlns:a16="http://schemas.microsoft.com/office/drawing/2014/main" id="{A4993986-86E9-448F-BA3A-7C356D038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6558" y="4260569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2D400B4F-7D25-4F91-B931-88233E1CFEC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lum contrast="20000"/>
          </a:blip>
          <a:srcRect t="10315"/>
          <a:stretch/>
        </p:blipFill>
        <p:spPr>
          <a:xfrm>
            <a:off x="28462" y="363750"/>
            <a:ext cx="4985128" cy="2465777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82744" y="1"/>
            <a:ext cx="3309256" cy="28467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sym typeface="Symbol" pitchFamily="18" charset="2"/>
              </a:rPr>
              <a:t>1.) </a:t>
            </a:r>
            <a:r>
              <a:rPr lang="zh-CN" altLang="en-US" sz="1600" dirty="0">
                <a:sym typeface="Symbol" pitchFamily="18" charset="2"/>
              </a:rPr>
              <a:t>窄束射线通过</a:t>
            </a:r>
            <a:r>
              <a:rPr lang="zh-CN" altLang="en-US" sz="1600" dirty="0"/>
              <a:t>物质时的衰减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8" y="1"/>
            <a:ext cx="38056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pic>
        <p:nvPicPr>
          <p:cNvPr id="125" name="Picture 4" descr="gamma19">
            <a:extLst>
              <a:ext uri="{FF2B5EF4-FFF2-40B4-BE49-F238E27FC236}">
                <a16:creationId xmlns:a16="http://schemas.microsoft.com/office/drawing/2014/main" id="{8A0AA512-8411-485B-B15F-498777959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69" y="663426"/>
            <a:ext cx="26892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Text Box 5">
            <a:extLst>
              <a:ext uri="{FF2B5EF4-FFF2-40B4-BE49-F238E27FC236}">
                <a16:creationId xmlns:a16="http://schemas.microsoft.com/office/drawing/2014/main" id="{8BBCD3C8-000A-4F6F-846A-C4BBB84F9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40" y="547647"/>
            <a:ext cx="81766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一束准直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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射线，初始强度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0 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，在厚度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处经过</a:t>
            </a:r>
            <a:r>
              <a:rPr kumimoji="1" lang="en-US" altLang="zh-CN" sz="24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dt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时强度变化：</a:t>
            </a:r>
          </a:p>
        </p:txBody>
      </p:sp>
      <p:grpSp>
        <p:nvGrpSpPr>
          <p:cNvPr id="127" name="Group 7">
            <a:extLst>
              <a:ext uri="{FF2B5EF4-FFF2-40B4-BE49-F238E27FC236}">
                <a16:creationId xmlns:a16="http://schemas.microsoft.com/office/drawing/2014/main" id="{D7E4FD3B-C8B1-47B1-9287-B9831087D9DA}"/>
              </a:ext>
            </a:extLst>
          </p:cNvPr>
          <p:cNvGrpSpPr>
            <a:grpSpLocks/>
          </p:cNvGrpSpPr>
          <p:nvPr/>
        </p:nvGrpSpPr>
        <p:grpSpPr bwMode="auto">
          <a:xfrm>
            <a:off x="145540" y="3823812"/>
            <a:ext cx="3714752" cy="1187451"/>
            <a:chOff x="588" y="2263"/>
            <a:chExt cx="2340" cy="748"/>
          </a:xfrm>
        </p:grpSpPr>
        <p:sp>
          <p:nvSpPr>
            <p:cNvPr id="128" name="Text Box 8">
              <a:extLst>
                <a:ext uri="{FF2B5EF4-FFF2-40B4-BE49-F238E27FC236}">
                  <a16:creationId xmlns:a16="http://schemas.microsoft.com/office/drawing/2014/main" id="{19D52D8A-81A9-480E-B16D-33A54B582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" y="2263"/>
              <a:ext cx="234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利用初始条件：</a:t>
              </a:r>
              <a:r>
                <a:rPr kumimoji="1" lang="en-US" altLang="zh-CN" sz="28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  <a:sym typeface="Symbol" pitchFamily="18" charset="2"/>
                </a:rPr>
                <a:t>t </a:t>
              </a:r>
              <a:r>
                <a:rPr kumimoji="1"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  <a:sym typeface="Symbol" pitchFamily="18" charset="2"/>
                </a:rPr>
                <a:t>= 0</a:t>
              </a:r>
              <a:r>
                <a:rPr kumimoji="1" lang="zh-CN" altLang="en-US" sz="28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时</a:t>
              </a:r>
            </a:p>
          </p:txBody>
        </p:sp>
        <p:graphicFrame>
          <p:nvGraphicFramePr>
            <p:cNvPr id="129" name="Object 9">
              <a:extLst>
                <a:ext uri="{FF2B5EF4-FFF2-40B4-BE49-F238E27FC236}">
                  <a16:creationId xmlns:a16="http://schemas.microsoft.com/office/drawing/2014/main" id="{E2BF1F04-F74B-471C-B354-674A2943AD7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1531718"/>
                </p:ext>
              </p:extLst>
            </p:nvPr>
          </p:nvGraphicFramePr>
          <p:xfrm>
            <a:off x="1457" y="2637"/>
            <a:ext cx="915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34" name="Equation" r:id="rId4" imgW="558720" imgH="228600" progId="Equation.DSMT4">
                    <p:embed/>
                  </p:oleObj>
                </mc:Choice>
                <mc:Fallback>
                  <p:oleObj name="Equation" r:id="rId4" imgW="558720" imgH="228600" progId="Equation.DSMT4">
                    <p:embed/>
                    <p:pic>
                      <p:nvPicPr>
                        <p:cNvPr id="12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7" y="2637"/>
                          <a:ext cx="915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0" name="Group 10">
            <a:extLst>
              <a:ext uri="{FF2B5EF4-FFF2-40B4-BE49-F238E27FC236}">
                <a16:creationId xmlns:a16="http://schemas.microsoft.com/office/drawing/2014/main" id="{9047CE7B-55E9-420C-8172-270B24D6BA98}"/>
              </a:ext>
            </a:extLst>
          </p:cNvPr>
          <p:cNvGrpSpPr>
            <a:grpSpLocks/>
          </p:cNvGrpSpPr>
          <p:nvPr/>
        </p:nvGrpSpPr>
        <p:grpSpPr bwMode="auto">
          <a:xfrm>
            <a:off x="2251472" y="5187661"/>
            <a:ext cx="6416679" cy="1020764"/>
            <a:chOff x="-2005" y="3424"/>
            <a:chExt cx="4042" cy="643"/>
          </a:xfrm>
        </p:grpSpPr>
        <p:sp>
          <p:nvSpPr>
            <p:cNvPr id="131" name="Text Box 11">
              <a:extLst>
                <a:ext uri="{FF2B5EF4-FFF2-40B4-BE49-F238E27FC236}">
                  <a16:creationId xmlns:a16="http://schemas.microsoft.com/office/drawing/2014/main" id="{DD1CCAA7-816B-40CD-8F27-AC4B65E2D8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005" y="3610"/>
              <a:ext cx="69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解得</a:t>
              </a:r>
            </a:p>
          </p:txBody>
        </p:sp>
        <p:graphicFrame>
          <p:nvGraphicFramePr>
            <p:cNvPr id="132" name="Object 12">
              <a:extLst>
                <a:ext uri="{FF2B5EF4-FFF2-40B4-BE49-F238E27FC236}">
                  <a16:creationId xmlns:a16="http://schemas.microsoft.com/office/drawing/2014/main" id="{DA784D8E-E410-451C-86B3-C1AB513EA5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737829"/>
                </p:ext>
              </p:extLst>
            </p:nvPr>
          </p:nvGraphicFramePr>
          <p:xfrm>
            <a:off x="-1400" y="3424"/>
            <a:ext cx="3437" cy="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35" name="Equation" r:id="rId6" imgW="1358640" imgH="253800" progId="Equation.DSMT4">
                    <p:embed/>
                  </p:oleObj>
                </mc:Choice>
                <mc:Fallback>
                  <p:oleObj name="Equation" r:id="rId6" imgW="1358640" imgH="253800" progId="Equation.DSMT4">
                    <p:embed/>
                    <p:pic>
                      <p:nvPicPr>
                        <p:cNvPr id="1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400" y="3424"/>
                          <a:ext cx="3437" cy="643"/>
                        </a:xfrm>
                        <a:prstGeom prst="rect">
                          <a:avLst/>
                        </a:prstGeom>
                        <a:noFill/>
                        <a:ln w="5715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" name="Group 15">
            <a:extLst>
              <a:ext uri="{FF2B5EF4-FFF2-40B4-BE49-F238E27FC236}">
                <a16:creationId xmlns:a16="http://schemas.microsoft.com/office/drawing/2014/main" id="{F1A78EFC-37C9-4414-ADB6-5B27ADB0B5EB}"/>
              </a:ext>
            </a:extLst>
          </p:cNvPr>
          <p:cNvGrpSpPr>
            <a:grpSpLocks/>
          </p:cNvGrpSpPr>
          <p:nvPr/>
        </p:nvGrpSpPr>
        <p:grpSpPr bwMode="auto">
          <a:xfrm>
            <a:off x="3804487" y="2103285"/>
            <a:ext cx="3994151" cy="1635125"/>
            <a:chOff x="268" y="1298"/>
            <a:chExt cx="2516" cy="1030"/>
          </a:xfrm>
        </p:grpSpPr>
        <p:graphicFrame>
          <p:nvGraphicFramePr>
            <p:cNvPr id="134" name="Object 6">
              <a:extLst>
                <a:ext uri="{FF2B5EF4-FFF2-40B4-BE49-F238E27FC236}">
                  <a16:creationId xmlns:a16="http://schemas.microsoft.com/office/drawing/2014/main" id="{FC46364E-7044-4636-9D62-47000EAEB3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4800648"/>
                </p:ext>
              </p:extLst>
            </p:nvPr>
          </p:nvGraphicFramePr>
          <p:xfrm>
            <a:off x="268" y="1933"/>
            <a:ext cx="2516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36" name="Equation" r:id="rId8" imgW="1536480" imgH="241200" progId="Equation.DSMT4">
                    <p:embed/>
                  </p:oleObj>
                </mc:Choice>
                <mc:Fallback>
                  <p:oleObj name="Equation" r:id="rId8" imgW="1536480" imgH="241200" progId="Equation.DSMT4">
                    <p:embed/>
                    <p:pic>
                      <p:nvPicPr>
                        <p:cNvPr id="13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" y="1933"/>
                          <a:ext cx="2516" cy="395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" name="Oval 13">
              <a:extLst>
                <a:ext uri="{FF2B5EF4-FFF2-40B4-BE49-F238E27FC236}">
                  <a16:creationId xmlns:a16="http://schemas.microsoft.com/office/drawing/2014/main" id="{2DD6BDB1-E7E1-4870-A9CD-251036DDE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298"/>
              <a:ext cx="317" cy="49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cxnSp>
          <p:nvCxnSpPr>
            <p:cNvPr id="136" name="AutoShape 14">
              <a:extLst>
                <a:ext uri="{FF2B5EF4-FFF2-40B4-BE49-F238E27FC236}">
                  <a16:creationId xmlns:a16="http://schemas.microsoft.com/office/drawing/2014/main" id="{7D9B696F-E4EA-40D1-9759-A78BC500C784}"/>
                </a:ext>
              </a:extLst>
            </p:cNvPr>
            <p:cNvCxnSpPr>
              <a:cxnSpLocks noChangeShapeType="1"/>
              <a:stCxn id="135" idx="4"/>
              <a:endCxn id="134" idx="0"/>
            </p:cNvCxnSpPr>
            <p:nvPr/>
          </p:nvCxnSpPr>
          <p:spPr bwMode="auto">
            <a:xfrm rot="16200000" flipH="1">
              <a:off x="1443" y="1850"/>
              <a:ext cx="136" cy="29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7" name="Group 18">
            <a:extLst>
              <a:ext uri="{FF2B5EF4-FFF2-40B4-BE49-F238E27FC236}">
                <a16:creationId xmlns:a16="http://schemas.microsoft.com/office/drawing/2014/main" id="{1D82ADCC-2FA5-4A79-B1C5-0F1964691D76}"/>
              </a:ext>
            </a:extLst>
          </p:cNvPr>
          <p:cNvGrpSpPr>
            <a:grpSpLocks/>
          </p:cNvGrpSpPr>
          <p:nvPr/>
        </p:nvGrpSpPr>
        <p:grpSpPr bwMode="auto">
          <a:xfrm>
            <a:off x="3879107" y="1023788"/>
            <a:ext cx="6323013" cy="1871663"/>
            <a:chOff x="675" y="618"/>
            <a:chExt cx="3983" cy="1179"/>
          </a:xfrm>
        </p:grpSpPr>
        <p:graphicFrame>
          <p:nvGraphicFramePr>
            <p:cNvPr id="138" name="Object 3">
              <a:extLst>
                <a:ext uri="{FF2B5EF4-FFF2-40B4-BE49-F238E27FC236}">
                  <a16:creationId xmlns:a16="http://schemas.microsoft.com/office/drawing/2014/main" id="{4767CC1B-5190-4D5C-B3E0-E5E847C61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7772624"/>
                </p:ext>
              </p:extLst>
            </p:nvPr>
          </p:nvGraphicFramePr>
          <p:xfrm>
            <a:off x="675" y="1361"/>
            <a:ext cx="1733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37" name="Equation" r:id="rId10" imgW="1054080" imgH="241200" progId="Equation.DSMT4">
                    <p:embed/>
                  </p:oleObj>
                </mc:Choice>
                <mc:Fallback>
                  <p:oleObj name="Equation" r:id="rId10" imgW="1054080" imgH="241200" progId="Equation.DSMT4">
                    <p:embed/>
                    <p:pic>
                      <p:nvPicPr>
                        <p:cNvPr id="13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5" y="1361"/>
                          <a:ext cx="1733" cy="3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" name="Rectangle 16">
              <a:extLst>
                <a:ext uri="{FF2B5EF4-FFF2-40B4-BE49-F238E27FC236}">
                  <a16:creationId xmlns:a16="http://schemas.microsoft.com/office/drawing/2014/main" id="{1D25473B-43A6-4301-953E-81D74445C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618"/>
              <a:ext cx="54" cy="1179"/>
            </a:xfrm>
            <a:prstGeom prst="rect">
              <a:avLst/>
            </a:prstGeom>
            <a:solidFill>
              <a:srgbClr val="00FF00">
                <a:alpha val="2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ea typeface="华文仿宋" pitchFamily="2" charset="-122"/>
              </a:endParaRPr>
            </a:p>
          </p:txBody>
        </p:sp>
        <p:cxnSp>
          <p:nvCxnSpPr>
            <p:cNvPr id="140" name="AutoShape 17">
              <a:extLst>
                <a:ext uri="{FF2B5EF4-FFF2-40B4-BE49-F238E27FC236}">
                  <a16:creationId xmlns:a16="http://schemas.microsoft.com/office/drawing/2014/main" id="{8DDBF13D-B2E9-4D97-B1B2-C5B3DED4497D}"/>
                </a:ext>
              </a:extLst>
            </p:cNvPr>
            <p:cNvCxnSpPr>
              <a:cxnSpLocks noChangeShapeType="1"/>
              <a:stCxn id="139" idx="0"/>
            </p:cNvCxnSpPr>
            <p:nvPr/>
          </p:nvCxnSpPr>
          <p:spPr bwMode="auto">
            <a:xfrm rot="16200000" flipH="1" flipV="1">
              <a:off x="3080" y="-36"/>
              <a:ext cx="898" cy="2205"/>
            </a:xfrm>
            <a:prstGeom prst="curvedConnector4">
              <a:avLst>
                <a:gd name="adj1" fmla="val 13354"/>
                <a:gd name="adj2" fmla="val 5061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1" name="Group 24">
            <a:extLst>
              <a:ext uri="{FF2B5EF4-FFF2-40B4-BE49-F238E27FC236}">
                <a16:creationId xmlns:a16="http://schemas.microsoft.com/office/drawing/2014/main" id="{712F8B14-6769-4EF9-93A8-A10032421BFB}"/>
              </a:ext>
            </a:extLst>
          </p:cNvPr>
          <p:cNvGrpSpPr>
            <a:grpSpLocks/>
          </p:cNvGrpSpPr>
          <p:nvPr/>
        </p:nvGrpSpPr>
        <p:grpSpPr bwMode="auto">
          <a:xfrm>
            <a:off x="8196590" y="5344019"/>
            <a:ext cx="3060702" cy="965198"/>
            <a:chOff x="5066" y="3551"/>
            <a:chExt cx="1928" cy="608"/>
          </a:xfrm>
        </p:grpSpPr>
        <p:sp>
          <p:nvSpPr>
            <p:cNvPr id="142" name="Text Box 21">
              <a:extLst>
                <a:ext uri="{FF2B5EF4-FFF2-40B4-BE49-F238E27FC236}">
                  <a16:creationId xmlns:a16="http://schemas.microsoft.com/office/drawing/2014/main" id="{4F93848E-9FE2-4CF5-B827-6912968EC2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1" y="3636"/>
              <a:ext cx="1383" cy="52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Char char="•"/>
              </a:pP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线性衰减系数</a:t>
              </a:r>
            </a:p>
            <a:p>
              <a:pPr eaLnBrk="1" hangingPunct="1">
                <a:buFontTx/>
                <a:buChar char="•"/>
              </a:pP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宏观截面</a:t>
              </a:r>
            </a:p>
          </p:txBody>
        </p:sp>
        <p:cxnSp>
          <p:nvCxnSpPr>
            <p:cNvPr id="143" name="AutoShape 22">
              <a:extLst>
                <a:ext uri="{FF2B5EF4-FFF2-40B4-BE49-F238E27FC236}">
                  <a16:creationId xmlns:a16="http://schemas.microsoft.com/office/drawing/2014/main" id="{50991196-E9B4-4071-9644-9C5CD3304D58}"/>
                </a:ext>
              </a:extLst>
            </p:cNvPr>
            <p:cNvCxnSpPr>
              <a:cxnSpLocks noChangeShapeType="1"/>
              <a:stCxn id="144" idx="6"/>
              <a:endCxn id="142" idx="1"/>
            </p:cNvCxnSpPr>
            <p:nvPr/>
          </p:nvCxnSpPr>
          <p:spPr bwMode="auto">
            <a:xfrm>
              <a:off x="5202" y="3687"/>
              <a:ext cx="409" cy="21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4" name="Oval 23">
              <a:extLst>
                <a:ext uri="{FF2B5EF4-FFF2-40B4-BE49-F238E27FC236}">
                  <a16:creationId xmlns:a16="http://schemas.microsoft.com/office/drawing/2014/main" id="{2BCCAA59-0D84-4C87-BE42-E0D719CC4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6" y="3551"/>
              <a:ext cx="136" cy="2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ea typeface="华文仿宋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3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82744" y="1"/>
            <a:ext cx="3309256" cy="284671"/>
          </a:xfrm>
        </p:spPr>
        <p:txBody>
          <a:bodyPr>
            <a:normAutofit fontScale="92500" lnSpcReduction="10000"/>
          </a:bodyPr>
          <a:lstStyle/>
          <a:p>
            <a:r>
              <a:rPr lang="el-GR" altLang="zh-CN" sz="1600" dirty="0">
                <a:sym typeface="Symbol" pitchFamily="18" charset="2"/>
              </a:rPr>
              <a:t>γ</a:t>
            </a:r>
            <a:r>
              <a:rPr lang="zh-CN" altLang="en-US" sz="1600" dirty="0">
                <a:sym typeface="Symbol" pitchFamily="18" charset="2"/>
              </a:rPr>
              <a:t>射线的衰减</a:t>
            </a:r>
            <a:endParaRPr lang="zh-CN" altLang="en-US" sz="16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8" y="1"/>
            <a:ext cx="38056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sp>
        <p:nvSpPr>
          <p:cNvPr id="26" name="Line 4">
            <a:extLst>
              <a:ext uri="{FF2B5EF4-FFF2-40B4-BE49-F238E27FC236}">
                <a16:creationId xmlns:a16="http://schemas.microsoft.com/office/drawing/2014/main" id="{C1940245-DCF8-46E5-A939-15CF9AF9DD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014" y="1437457"/>
            <a:ext cx="863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1E9BABAF-1263-4A54-8E55-4EFB7F7C1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639" y="861194"/>
            <a:ext cx="1223963" cy="1152525"/>
          </a:xfrm>
          <a:prstGeom prst="rect">
            <a:avLst/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华文仿宋" pitchFamily="2" charset="-122"/>
            </a:endParaRPr>
          </a:p>
        </p:txBody>
      </p:sp>
      <p:sp>
        <p:nvSpPr>
          <p:cNvPr id="28" name="Line 6">
            <a:extLst>
              <a:ext uri="{FF2B5EF4-FFF2-40B4-BE49-F238E27FC236}">
                <a16:creationId xmlns:a16="http://schemas.microsoft.com/office/drawing/2014/main" id="{39C88D50-3CEB-401A-A07D-6879ABAAF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8039" y="1437457"/>
            <a:ext cx="8636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" name="Group 43">
            <a:extLst>
              <a:ext uri="{FF2B5EF4-FFF2-40B4-BE49-F238E27FC236}">
                <a16:creationId xmlns:a16="http://schemas.microsoft.com/office/drawing/2014/main" id="{CA75BCB8-CFD7-42E2-B72B-8DFE1D4E1531}"/>
              </a:ext>
            </a:extLst>
          </p:cNvPr>
          <p:cNvGrpSpPr>
            <a:grpSpLocks/>
          </p:cNvGrpSpPr>
          <p:nvPr/>
        </p:nvGrpSpPr>
        <p:grpSpPr bwMode="auto">
          <a:xfrm>
            <a:off x="2842639" y="2158182"/>
            <a:ext cx="1223963" cy="1152525"/>
            <a:chOff x="839" y="1465"/>
            <a:chExt cx="771" cy="726"/>
          </a:xfrm>
        </p:grpSpPr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6F0D1790-456B-4475-A436-80694F87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1465"/>
              <a:ext cx="363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135858F1-A43C-414F-AEA1-08CEB235E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465"/>
              <a:ext cx="363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</p:grpSp>
      <p:grpSp>
        <p:nvGrpSpPr>
          <p:cNvPr id="32" name="Group 44">
            <a:extLst>
              <a:ext uri="{FF2B5EF4-FFF2-40B4-BE49-F238E27FC236}">
                <a16:creationId xmlns:a16="http://schemas.microsoft.com/office/drawing/2014/main" id="{EA2CD4C7-27BC-4829-AB13-4E3687D981D8}"/>
              </a:ext>
            </a:extLst>
          </p:cNvPr>
          <p:cNvGrpSpPr>
            <a:grpSpLocks/>
          </p:cNvGrpSpPr>
          <p:nvPr/>
        </p:nvGrpSpPr>
        <p:grpSpPr bwMode="auto">
          <a:xfrm>
            <a:off x="2626739" y="3453582"/>
            <a:ext cx="1511300" cy="1152525"/>
            <a:chOff x="703" y="2281"/>
            <a:chExt cx="952" cy="726"/>
          </a:xfrm>
        </p:grpSpPr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3E67E451-A51A-4ACD-8FD6-FB936C0D7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2281"/>
              <a:ext cx="181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18FCE50F-16A3-49B5-9156-00B9378F7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281"/>
              <a:ext cx="181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87661E78-152E-4F9B-B45F-12D814078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2281"/>
              <a:ext cx="181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3AB1EAC-5ED3-4506-9FDC-98113FFFC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281"/>
              <a:ext cx="181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</p:grpSp>
      <p:grpSp>
        <p:nvGrpSpPr>
          <p:cNvPr id="37" name="Group 45">
            <a:extLst>
              <a:ext uri="{FF2B5EF4-FFF2-40B4-BE49-F238E27FC236}">
                <a16:creationId xmlns:a16="http://schemas.microsoft.com/office/drawing/2014/main" id="{CA22AD38-6ADC-46C9-AAD3-ABCBBE24AAC5}"/>
              </a:ext>
            </a:extLst>
          </p:cNvPr>
          <p:cNvGrpSpPr>
            <a:grpSpLocks/>
          </p:cNvGrpSpPr>
          <p:nvPr/>
        </p:nvGrpSpPr>
        <p:grpSpPr bwMode="auto">
          <a:xfrm>
            <a:off x="1977452" y="4801369"/>
            <a:ext cx="2160588" cy="1604963"/>
            <a:chOff x="294" y="3130"/>
            <a:chExt cx="1361" cy="1011"/>
          </a:xfrm>
        </p:grpSpPr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0A56D3F3-A321-49BB-9EF1-E0934E96F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020C414C-729E-4B5C-80BA-F90CE1407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8224AA1-F403-4D99-845A-FE03F83B8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5F1B8574-341B-42F5-86E1-18A093055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0B913D66-608F-43A4-AE8F-4E4662728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3" name="Rectangle 18">
              <a:extLst>
                <a:ext uri="{FF2B5EF4-FFF2-40B4-BE49-F238E27FC236}">
                  <a16:creationId xmlns:a16="http://schemas.microsoft.com/office/drawing/2014/main" id="{9880D0A1-7982-476A-8152-B43810E93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84678818-F4EA-4D8F-92C2-DF437BB00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63B13689-B9E8-485A-B829-28B46ED1A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6" name="Rectangle 21">
              <a:extLst>
                <a:ext uri="{FF2B5EF4-FFF2-40B4-BE49-F238E27FC236}">
                  <a16:creationId xmlns:a16="http://schemas.microsoft.com/office/drawing/2014/main" id="{09AFC432-3FF0-4530-950F-87E1FEEF1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7" name="Rectangle 22">
              <a:extLst>
                <a:ext uri="{FF2B5EF4-FFF2-40B4-BE49-F238E27FC236}">
                  <a16:creationId xmlns:a16="http://schemas.microsoft.com/office/drawing/2014/main" id="{178CF612-0134-4FC6-B9C1-63376D3CC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33EEF1F0-CBB2-4F73-A5B5-D82353814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49" name="Rectangle 24">
              <a:extLst>
                <a:ext uri="{FF2B5EF4-FFF2-40B4-BE49-F238E27FC236}">
                  <a16:creationId xmlns:a16="http://schemas.microsoft.com/office/drawing/2014/main" id="{2A0C6627-C5B9-4EFF-B101-199EDFBD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15"/>
              <a:ext cx="45" cy="72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50" name="Line 29">
              <a:extLst>
                <a:ext uri="{FF2B5EF4-FFF2-40B4-BE49-F238E27FC236}">
                  <a16:creationId xmlns:a16="http://schemas.microsoft.com/office/drawing/2014/main" id="{75F5FFF8-09F7-46E2-A738-F4F693837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" y="3778"/>
              <a:ext cx="22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Text Box 30">
              <a:extLst>
                <a:ext uri="{FF2B5EF4-FFF2-40B4-BE49-F238E27FC236}">
                  <a16:creationId xmlns:a16="http://schemas.microsoft.com/office/drawing/2014/main" id="{A97C0033-1B6B-4C47-917D-47787A55F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" y="3130"/>
              <a:ext cx="134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分成了很多份：</a:t>
              </a:r>
              <a:r>
                <a:rPr lang="en-US" altLang="zh-CN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华文仿宋" pitchFamily="2" charset="-122"/>
                </a:rPr>
                <a:t>X</a:t>
              </a:r>
            </a:p>
          </p:txBody>
        </p:sp>
      </p:grpSp>
      <p:graphicFrame>
        <p:nvGraphicFramePr>
          <p:cNvPr id="52" name="Object 32">
            <a:extLst>
              <a:ext uri="{FF2B5EF4-FFF2-40B4-BE49-F238E27FC236}">
                <a16:creationId xmlns:a16="http://schemas.microsoft.com/office/drawing/2014/main" id="{7A13385A-9BC2-4AFF-84F3-235068EEB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964688"/>
              </p:ext>
            </p:extLst>
          </p:nvPr>
        </p:nvGraphicFramePr>
        <p:xfrm>
          <a:off x="6514080" y="962794"/>
          <a:ext cx="89058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79" name="Equation" r:id="rId3" imgW="482400" imgH="393480" progId="Equation.DSMT4">
                  <p:embed/>
                </p:oleObj>
              </mc:Choice>
              <mc:Fallback>
                <p:oleObj name="Equation" r:id="rId3" imgW="482400" imgH="393480" progId="Equation.DSMT4">
                  <p:embed/>
                  <p:pic>
                    <p:nvPicPr>
                      <p:cNvPr id="5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4080" y="962794"/>
                        <a:ext cx="890587" cy="7254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3">
            <a:extLst>
              <a:ext uri="{FF2B5EF4-FFF2-40B4-BE49-F238E27FC236}">
                <a16:creationId xmlns:a16="http://schemas.microsoft.com/office/drawing/2014/main" id="{C6FAD172-0F59-4FFA-8835-85D0550C0D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641989"/>
              </p:ext>
            </p:extLst>
          </p:nvPr>
        </p:nvGraphicFramePr>
        <p:xfrm>
          <a:off x="7444926" y="669107"/>
          <a:ext cx="9144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0" name="Equation" r:id="rId5" imgW="495000" imgH="571320" progId="Equation.DSMT4">
                  <p:embed/>
                </p:oleObj>
              </mc:Choice>
              <mc:Fallback>
                <p:oleObj name="Equation" r:id="rId5" imgW="495000" imgH="571320" progId="Equation.DSMT4">
                  <p:embed/>
                  <p:pic>
                    <p:nvPicPr>
                      <p:cNvPr id="5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4926" y="669107"/>
                        <a:ext cx="914400" cy="1054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34">
            <a:extLst>
              <a:ext uri="{FF2B5EF4-FFF2-40B4-BE49-F238E27FC236}">
                <a16:creationId xmlns:a16="http://schemas.microsoft.com/office/drawing/2014/main" id="{EAC79B73-3626-45F1-84A9-EF399CC84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653555"/>
              </p:ext>
            </p:extLst>
          </p:nvPr>
        </p:nvGraphicFramePr>
        <p:xfrm>
          <a:off x="8492676" y="669107"/>
          <a:ext cx="91281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1" name="Equation" r:id="rId7" imgW="495000" imgH="571320" progId="Equation.DSMT4">
                  <p:embed/>
                </p:oleObj>
              </mc:Choice>
              <mc:Fallback>
                <p:oleObj name="Equation" r:id="rId7" imgW="495000" imgH="571320" progId="Equation.DSMT4">
                  <p:embed/>
                  <p:pic>
                    <p:nvPicPr>
                      <p:cNvPr id="5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2676" y="669107"/>
                        <a:ext cx="912812" cy="10525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5">
            <a:extLst>
              <a:ext uri="{FF2B5EF4-FFF2-40B4-BE49-F238E27FC236}">
                <a16:creationId xmlns:a16="http://schemas.microsoft.com/office/drawing/2014/main" id="{14F58B6E-2CF6-40A5-8442-F07946297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386507"/>
              </p:ext>
            </p:extLst>
          </p:nvPr>
        </p:nvGraphicFramePr>
        <p:xfrm>
          <a:off x="6529955" y="2277641"/>
          <a:ext cx="138271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2" name="Equation" r:id="rId9" imgW="749160" imgH="228600" progId="Equation.DSMT4">
                  <p:embed/>
                </p:oleObj>
              </mc:Choice>
              <mc:Fallback>
                <p:oleObj name="Equation" r:id="rId9" imgW="749160" imgH="228600" progId="Equation.DSMT4">
                  <p:embed/>
                  <p:pic>
                    <p:nvPicPr>
                      <p:cNvPr id="5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955" y="2277641"/>
                        <a:ext cx="1382712" cy="4206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6">
            <a:extLst>
              <a:ext uri="{FF2B5EF4-FFF2-40B4-BE49-F238E27FC236}">
                <a16:creationId xmlns:a16="http://schemas.microsoft.com/office/drawing/2014/main" id="{2B6E66E2-0573-4ED1-9C8F-61A152925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476084"/>
              </p:ext>
            </p:extLst>
          </p:nvPr>
        </p:nvGraphicFramePr>
        <p:xfrm>
          <a:off x="7956101" y="1772816"/>
          <a:ext cx="159226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3" name="Equation" r:id="rId11" imgW="863280" imgH="571320" progId="Equation.DSMT4">
                  <p:embed/>
                </p:oleObj>
              </mc:Choice>
              <mc:Fallback>
                <p:oleObj name="Equation" r:id="rId11" imgW="863280" imgH="571320" progId="Equation.DSMT4">
                  <p:embed/>
                  <p:pic>
                    <p:nvPicPr>
                      <p:cNvPr id="5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101" y="1772816"/>
                        <a:ext cx="1592262" cy="10525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37">
            <a:extLst>
              <a:ext uri="{FF2B5EF4-FFF2-40B4-BE49-F238E27FC236}">
                <a16:creationId xmlns:a16="http://schemas.microsoft.com/office/drawing/2014/main" id="{CECC5F34-7221-4AFA-B127-87FC253EAA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451686"/>
              </p:ext>
            </p:extLst>
          </p:nvPr>
        </p:nvGraphicFramePr>
        <p:xfrm>
          <a:off x="6586088" y="2838028"/>
          <a:ext cx="2293938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4" name="Equation" r:id="rId13" imgW="1244520" imgH="888840" progId="Equation.DSMT4">
                  <p:embed/>
                </p:oleObj>
              </mc:Choice>
              <mc:Fallback>
                <p:oleObj name="Equation" r:id="rId13" imgW="1244520" imgH="888840" progId="Equation.DSMT4">
                  <p:embed/>
                  <p:pic>
                    <p:nvPicPr>
                      <p:cNvPr id="5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6088" y="2838028"/>
                        <a:ext cx="2293938" cy="16367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38">
            <a:extLst>
              <a:ext uri="{FF2B5EF4-FFF2-40B4-BE49-F238E27FC236}">
                <a16:creationId xmlns:a16="http://schemas.microsoft.com/office/drawing/2014/main" id="{94B6309E-CDCE-4392-B39D-66B3CD0081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698463"/>
              </p:ext>
            </p:extLst>
          </p:nvPr>
        </p:nvGraphicFramePr>
        <p:xfrm>
          <a:off x="6959151" y="4498553"/>
          <a:ext cx="154622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5" name="Equation" r:id="rId15" imgW="838080" imgH="660240" progId="Equation.DSMT4">
                  <p:embed/>
                </p:oleObj>
              </mc:Choice>
              <mc:Fallback>
                <p:oleObj name="Equation" r:id="rId15" imgW="838080" imgH="660240" progId="Equation.DSMT4">
                  <p:embed/>
                  <p:pic>
                    <p:nvPicPr>
                      <p:cNvPr id="59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151" y="4498553"/>
                        <a:ext cx="1546225" cy="12176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Line 39">
            <a:extLst>
              <a:ext uri="{FF2B5EF4-FFF2-40B4-BE49-F238E27FC236}">
                <a16:creationId xmlns:a16="http://schemas.microsoft.com/office/drawing/2014/main" id="{41D1D340-5060-4920-8CFD-59A253B44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2639" y="813123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Text Box 40">
            <a:extLst>
              <a:ext uri="{FF2B5EF4-FFF2-40B4-BE49-F238E27FC236}">
                <a16:creationId xmlns:a16="http://schemas.microsoft.com/office/drawing/2014/main" id="{8AA33710-1E3E-4635-B6B3-E21225621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4602" y="548680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ea typeface="华文仿宋" pitchFamily="2" charset="-122"/>
              </a:rPr>
              <a:t>D</a:t>
            </a:r>
          </a:p>
        </p:txBody>
      </p:sp>
      <p:grpSp>
        <p:nvGrpSpPr>
          <p:cNvPr id="61" name="Group 42">
            <a:extLst>
              <a:ext uri="{FF2B5EF4-FFF2-40B4-BE49-F238E27FC236}">
                <a16:creationId xmlns:a16="http://schemas.microsoft.com/office/drawing/2014/main" id="{3E3D7B65-323D-4F1F-96A2-980421B3EFB3}"/>
              </a:ext>
            </a:extLst>
          </p:cNvPr>
          <p:cNvGrpSpPr>
            <a:grpSpLocks/>
          </p:cNvGrpSpPr>
          <p:nvPr/>
        </p:nvGrpSpPr>
        <p:grpSpPr bwMode="auto">
          <a:xfrm>
            <a:off x="4174551" y="5253806"/>
            <a:ext cx="1835150" cy="1176337"/>
            <a:chOff x="1678" y="3415"/>
            <a:chExt cx="1156" cy="741"/>
          </a:xfrm>
        </p:grpSpPr>
        <p:grpSp>
          <p:nvGrpSpPr>
            <p:cNvPr id="62" name="Group 31">
              <a:extLst>
                <a:ext uri="{FF2B5EF4-FFF2-40B4-BE49-F238E27FC236}">
                  <a16:creationId xmlns:a16="http://schemas.microsoft.com/office/drawing/2014/main" id="{75ADD885-C097-4164-8336-93DC14CF5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9" y="3460"/>
              <a:ext cx="725" cy="696"/>
              <a:chOff x="3334" y="482"/>
              <a:chExt cx="1134" cy="1089"/>
            </a:xfrm>
          </p:grpSpPr>
          <p:sp>
            <p:nvSpPr>
              <p:cNvPr id="64" name="Rectangle 25">
                <a:extLst>
                  <a:ext uri="{FF2B5EF4-FFF2-40B4-BE49-F238E27FC236}">
                    <a16:creationId xmlns:a16="http://schemas.microsoft.com/office/drawing/2014/main" id="{CEFC5849-D538-4916-BB55-3F1B68D54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4" y="482"/>
                <a:ext cx="1134" cy="1089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65" name="Oval 26">
                <a:extLst>
                  <a:ext uri="{FF2B5EF4-FFF2-40B4-BE49-F238E27FC236}">
                    <a16:creationId xmlns:a16="http://schemas.microsoft.com/office/drawing/2014/main" id="{5FD1E4CE-DDEE-497D-95A5-43747812E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" y="664"/>
                <a:ext cx="181" cy="18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66" name="Oval 27">
                <a:extLst>
                  <a:ext uri="{FF2B5EF4-FFF2-40B4-BE49-F238E27FC236}">
                    <a16:creationId xmlns:a16="http://schemas.microsoft.com/office/drawing/2014/main" id="{4BBE9A00-4432-419F-BB88-F856254A6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3" y="845"/>
                <a:ext cx="181" cy="18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67" name="Oval 28">
                <a:extLst>
                  <a:ext uri="{FF2B5EF4-FFF2-40B4-BE49-F238E27FC236}">
                    <a16:creationId xmlns:a16="http://schemas.microsoft.com/office/drawing/2014/main" id="{FC5F6323-F0A4-43B0-A028-2F4D65FF4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1253"/>
                <a:ext cx="181" cy="18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</p:grpSp>
        <p:cxnSp>
          <p:nvCxnSpPr>
            <p:cNvPr id="63" name="AutoShape 41">
              <a:extLst>
                <a:ext uri="{FF2B5EF4-FFF2-40B4-BE49-F238E27FC236}">
                  <a16:creationId xmlns:a16="http://schemas.microsoft.com/office/drawing/2014/main" id="{7B0C0DCB-787A-4938-BDE3-04AEFDBFB097}"/>
                </a:ext>
              </a:extLst>
            </p:cNvPr>
            <p:cNvCxnSpPr>
              <a:cxnSpLocks noChangeShapeType="1"/>
              <a:stCxn id="48" idx="0"/>
              <a:endCxn id="64" idx="0"/>
            </p:cNvCxnSpPr>
            <p:nvPr/>
          </p:nvCxnSpPr>
          <p:spPr bwMode="auto">
            <a:xfrm rot="16200000" flipH="1">
              <a:off x="2052" y="3041"/>
              <a:ext cx="45" cy="794"/>
            </a:xfrm>
            <a:prstGeom prst="curvedConnector3">
              <a:avLst>
                <a:gd name="adj1" fmla="val -32000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8" name="Text Box 46">
            <a:extLst>
              <a:ext uri="{FF2B5EF4-FFF2-40B4-BE49-F238E27FC236}">
                <a16:creationId xmlns:a16="http://schemas.microsoft.com/office/drawing/2014/main" id="{1A65BD8B-DAD6-45D9-B783-D131E9710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027" y="1012007"/>
            <a:ext cx="11095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入射</a:t>
            </a:r>
            <a:r>
              <a:rPr lang="el-GR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仿宋" pitchFamily="2" charset="-122"/>
                <a:ea typeface="华文仿宋" pitchFamily="2" charset="-122"/>
              </a:rPr>
              <a:t>γ</a:t>
            </a:r>
          </a:p>
        </p:txBody>
      </p:sp>
      <p:sp>
        <p:nvSpPr>
          <p:cNvPr id="69" name="Text Box 47">
            <a:extLst>
              <a:ext uri="{FF2B5EF4-FFF2-40B4-BE49-F238E27FC236}">
                <a16:creationId xmlns:a16="http://schemas.microsoft.com/office/drawing/2014/main" id="{E949F87C-2CC6-42F2-B1D2-CF92D338B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9477" y="1026294"/>
            <a:ext cx="1928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穿透概率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仿宋" pitchFamily="2" charset="-122"/>
              </a:rPr>
              <a:t>P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仿宋" pitchFamily="2" charset="-122"/>
              </a:rPr>
              <a:t>？</a:t>
            </a:r>
            <a:endParaRPr lang="el-GR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仿宋" pitchFamily="2" charset="-122"/>
              <a:ea typeface="华文仿宋" pitchFamily="2" charset="-122"/>
            </a:endParaRPr>
          </a:p>
        </p:txBody>
      </p:sp>
      <p:grpSp>
        <p:nvGrpSpPr>
          <p:cNvPr id="70" name="Group 52">
            <a:extLst>
              <a:ext uri="{FF2B5EF4-FFF2-40B4-BE49-F238E27FC236}">
                <a16:creationId xmlns:a16="http://schemas.microsoft.com/office/drawing/2014/main" id="{94ACE67E-DFB7-4F43-A93E-82E9ACF6FC5F}"/>
              </a:ext>
            </a:extLst>
          </p:cNvPr>
          <p:cNvGrpSpPr>
            <a:grpSpLocks/>
          </p:cNvGrpSpPr>
          <p:nvPr/>
        </p:nvGrpSpPr>
        <p:grpSpPr bwMode="auto">
          <a:xfrm>
            <a:off x="4425377" y="1688283"/>
            <a:ext cx="2606676" cy="3636963"/>
            <a:chOff x="1655" y="1169"/>
            <a:chExt cx="1642" cy="2291"/>
          </a:xfrm>
        </p:grpSpPr>
        <p:sp>
          <p:nvSpPr>
            <p:cNvPr id="71" name="Text Box 48">
              <a:extLst>
                <a:ext uri="{FF2B5EF4-FFF2-40B4-BE49-F238E27FC236}">
                  <a16:creationId xmlns:a16="http://schemas.microsoft.com/office/drawing/2014/main" id="{ED6AA13D-6926-4AAE-8967-050B51F48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786"/>
              <a:ext cx="1317" cy="5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穿过这个薄层时，</a:t>
              </a:r>
              <a:r>
                <a:rPr lang="zh-CN" altLang="en-US" sz="20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被衰减</a:t>
              </a:r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的概率？</a:t>
              </a:r>
            </a:p>
          </p:txBody>
        </p:sp>
        <p:cxnSp>
          <p:nvCxnSpPr>
            <p:cNvPr id="72" name="AutoShape 49">
              <a:extLst>
                <a:ext uri="{FF2B5EF4-FFF2-40B4-BE49-F238E27FC236}">
                  <a16:creationId xmlns:a16="http://schemas.microsoft.com/office/drawing/2014/main" id="{BB457BEC-7D1B-49CD-8076-E115CBBDAB12}"/>
                </a:ext>
              </a:extLst>
            </p:cNvPr>
            <p:cNvCxnSpPr>
              <a:cxnSpLocks noChangeShapeType="1"/>
              <a:stCxn id="64" idx="0"/>
              <a:endCxn id="71" idx="2"/>
            </p:cNvCxnSpPr>
            <p:nvPr/>
          </p:nvCxnSpPr>
          <p:spPr bwMode="auto">
            <a:xfrm rot="16200000" flipV="1">
              <a:off x="1785" y="2909"/>
              <a:ext cx="1080" cy="22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50">
              <a:extLst>
                <a:ext uri="{FF2B5EF4-FFF2-40B4-BE49-F238E27FC236}">
                  <a16:creationId xmlns:a16="http://schemas.microsoft.com/office/drawing/2014/main" id="{4156768A-8E6A-426B-AEF9-CFFEC60888B6}"/>
                </a:ext>
              </a:extLst>
            </p:cNvPr>
            <p:cNvCxnSpPr>
              <a:cxnSpLocks noChangeShapeType="1"/>
              <a:stCxn id="71" idx="0"/>
              <a:endCxn id="52" idx="2"/>
            </p:cNvCxnSpPr>
            <p:nvPr/>
          </p:nvCxnSpPr>
          <p:spPr bwMode="auto">
            <a:xfrm rot="5400000" flipH="1" flipV="1">
              <a:off x="2497" y="986"/>
              <a:ext cx="617" cy="983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Group 61">
            <a:extLst>
              <a:ext uri="{FF2B5EF4-FFF2-40B4-BE49-F238E27FC236}">
                <a16:creationId xmlns:a16="http://schemas.microsoft.com/office/drawing/2014/main" id="{07AF08A9-25D1-4C79-B2B5-1205FEE9F8CF}"/>
              </a:ext>
            </a:extLst>
          </p:cNvPr>
          <p:cNvGrpSpPr>
            <a:grpSpLocks/>
          </p:cNvGrpSpPr>
          <p:nvPr/>
        </p:nvGrpSpPr>
        <p:grpSpPr bwMode="auto">
          <a:xfrm>
            <a:off x="6530528" y="5146261"/>
            <a:ext cx="2733676" cy="1549403"/>
            <a:chOff x="3133" y="3430"/>
            <a:chExt cx="1722" cy="976"/>
          </a:xfrm>
        </p:grpSpPr>
        <p:sp>
          <p:nvSpPr>
            <p:cNvPr id="75" name="Oval 53">
              <a:extLst>
                <a:ext uri="{FF2B5EF4-FFF2-40B4-BE49-F238E27FC236}">
                  <a16:creationId xmlns:a16="http://schemas.microsoft.com/office/drawing/2014/main" id="{E500BD94-C346-4480-BA49-92419F7FD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" y="3430"/>
              <a:ext cx="407" cy="317"/>
            </a:xfrm>
            <a:prstGeom prst="ellipse">
              <a:avLst/>
            </a:prstGeom>
            <a:solidFill>
              <a:srgbClr val="66FF66">
                <a:alpha val="3019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76" name="Text Box 54">
              <a:extLst>
                <a:ext uri="{FF2B5EF4-FFF2-40B4-BE49-F238E27FC236}">
                  <a16:creationId xmlns:a16="http://schemas.microsoft.com/office/drawing/2014/main" id="{B2815BBA-23BF-40AC-A0EC-FA7D8F2F13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883"/>
              <a:ext cx="1722" cy="523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由材料特性决定（若射线能量确定）</a:t>
              </a:r>
            </a:p>
          </p:txBody>
        </p:sp>
        <p:cxnSp>
          <p:nvCxnSpPr>
            <p:cNvPr id="77" name="AutoShape 55">
              <a:extLst>
                <a:ext uri="{FF2B5EF4-FFF2-40B4-BE49-F238E27FC236}">
                  <a16:creationId xmlns:a16="http://schemas.microsoft.com/office/drawing/2014/main" id="{0B8E7DA4-A416-40BE-9E13-F05E10FB0F65}"/>
                </a:ext>
              </a:extLst>
            </p:cNvPr>
            <p:cNvCxnSpPr>
              <a:cxnSpLocks noChangeShapeType="1"/>
              <a:stCxn id="75" idx="4"/>
              <a:endCxn id="76" idx="0"/>
            </p:cNvCxnSpPr>
            <p:nvPr/>
          </p:nvCxnSpPr>
          <p:spPr bwMode="auto">
            <a:xfrm rot="5400000">
              <a:off x="3935" y="3806"/>
              <a:ext cx="136" cy="1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8" name="Group 60">
            <a:extLst>
              <a:ext uri="{FF2B5EF4-FFF2-40B4-BE49-F238E27FC236}">
                <a16:creationId xmlns:a16="http://schemas.microsoft.com/office/drawing/2014/main" id="{8B99CC69-CBB5-4772-945D-FADABB0C8691}"/>
              </a:ext>
            </a:extLst>
          </p:cNvPr>
          <p:cNvGrpSpPr>
            <a:grpSpLocks/>
          </p:cNvGrpSpPr>
          <p:nvPr/>
        </p:nvGrpSpPr>
        <p:grpSpPr bwMode="auto">
          <a:xfrm>
            <a:off x="8248204" y="4612862"/>
            <a:ext cx="2565401" cy="1114427"/>
            <a:chOff x="4215" y="3094"/>
            <a:chExt cx="1616" cy="702"/>
          </a:xfrm>
        </p:grpSpPr>
        <p:sp>
          <p:nvSpPr>
            <p:cNvPr id="79" name="Text Box 58">
              <a:extLst>
                <a:ext uri="{FF2B5EF4-FFF2-40B4-BE49-F238E27FC236}">
                  <a16:creationId xmlns:a16="http://schemas.microsoft.com/office/drawing/2014/main" id="{31D93C13-B2D9-4913-911C-206EF5BAC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1" y="3094"/>
              <a:ext cx="1370" cy="702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线性衰减系数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宏观截面</a:t>
              </a:r>
            </a:p>
          </p:txBody>
        </p:sp>
        <p:cxnSp>
          <p:nvCxnSpPr>
            <p:cNvPr id="80" name="AutoShape 59">
              <a:extLst>
                <a:ext uri="{FF2B5EF4-FFF2-40B4-BE49-F238E27FC236}">
                  <a16:creationId xmlns:a16="http://schemas.microsoft.com/office/drawing/2014/main" id="{8F89752E-5380-4C06-AAFF-5E2AA17DD215}"/>
                </a:ext>
              </a:extLst>
            </p:cNvPr>
            <p:cNvCxnSpPr>
              <a:cxnSpLocks noChangeShapeType="1"/>
              <a:stCxn id="75" idx="6"/>
              <a:endCxn id="79" idx="1"/>
            </p:cNvCxnSpPr>
            <p:nvPr/>
          </p:nvCxnSpPr>
          <p:spPr bwMode="auto">
            <a:xfrm flipV="1">
              <a:off x="4215" y="3445"/>
              <a:ext cx="246" cy="14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0542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82744" y="1"/>
            <a:ext cx="3309256" cy="284671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sym typeface="Symbol" pitchFamily="18" charset="2"/>
              </a:rPr>
              <a:t>2.) </a:t>
            </a:r>
            <a:r>
              <a:rPr kumimoji="1" lang="zh-CN" altLang="en-US" sz="1600" b="1" dirty="0">
                <a:solidFill>
                  <a:srgbClr val="0000FF"/>
                </a:solidFill>
                <a:sym typeface="Symbol" pitchFamily="18" charset="2"/>
              </a:rPr>
              <a:t>衰减系数、半衰减厚度、平均自由程</a:t>
            </a:r>
            <a:endParaRPr lang="zh-CN" altLang="en-US" sz="16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8" y="1"/>
            <a:ext cx="38056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sp>
        <p:nvSpPr>
          <p:cNvPr id="81" name="Text Box 3">
            <a:extLst>
              <a:ext uri="{FF2B5EF4-FFF2-40B4-BE49-F238E27FC236}">
                <a16:creationId xmlns:a16="http://schemas.microsoft.com/office/drawing/2014/main" id="{00091D6F-1744-41DE-9606-D6A7EBA36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06" y="605790"/>
            <a:ext cx="8571273" cy="535916"/>
          </a:xfrm>
          <a:prstGeom prst="rect">
            <a:avLst/>
          </a:prstGeom>
          <a:solidFill>
            <a:schemeClr val="bg1"/>
          </a:solidFill>
          <a:ln w="19050" cmpd="dbl">
            <a:solidFill>
              <a:srgbClr val="92D050"/>
            </a:solidFill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线性</a:t>
            </a:r>
            <a:r>
              <a:rPr kumimoji="1"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衰减系数</a:t>
            </a:r>
            <a:r>
              <a:rPr kumimoji="1"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μ</a:t>
            </a:r>
            <a:r>
              <a:rPr kumimoji="1"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：射线在物质内走行单位距离后被衰减的概率。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(cm</a:t>
            </a:r>
            <a:r>
              <a:rPr kumimoji="1" lang="en-US" altLang="zh-CN" sz="22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-1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endParaRPr kumimoji="1"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2" name="Object 4">
            <a:extLst>
              <a:ext uri="{FF2B5EF4-FFF2-40B4-BE49-F238E27FC236}">
                <a16:creationId xmlns:a16="http://schemas.microsoft.com/office/drawing/2014/main" id="{A4879B09-5BF7-4FB8-B6ED-CB4A1DB2F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366057"/>
              </p:ext>
            </p:extLst>
          </p:nvPr>
        </p:nvGraphicFramePr>
        <p:xfrm>
          <a:off x="1051035" y="1496037"/>
          <a:ext cx="8275414" cy="101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64" name="Equation" r:id="rId3" imgW="4127400" imgH="507960" progId="Equation.DSMT4">
                  <p:embed/>
                </p:oleObj>
              </mc:Choice>
              <mc:Fallback>
                <p:oleObj name="Equation" r:id="rId3" imgW="4127400" imgH="507960" progId="Equation.DSMT4">
                  <p:embed/>
                  <p:pic>
                    <p:nvPicPr>
                      <p:cNvPr id="8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035" y="1496037"/>
                        <a:ext cx="8275414" cy="10185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 Box 15">
            <a:extLst>
              <a:ext uri="{FF2B5EF4-FFF2-40B4-BE49-F238E27FC236}">
                <a16:creationId xmlns:a16="http://schemas.microsoft.com/office/drawing/2014/main" id="{8F8E2F61-B063-4FE7-85CB-3D011EFE7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701" y="1260091"/>
            <a:ext cx="5184086" cy="455253"/>
          </a:xfrm>
          <a:custGeom>
            <a:avLst/>
            <a:gdLst>
              <a:gd name="connsiteX0" fmla="*/ 0 w 5184086"/>
              <a:gd name="connsiteY0" fmla="*/ 0 h 455253"/>
              <a:gd name="connsiteX1" fmla="*/ 576010 w 5184086"/>
              <a:gd name="connsiteY1" fmla="*/ 0 h 455253"/>
              <a:gd name="connsiteX2" fmla="*/ 1255701 w 5184086"/>
              <a:gd name="connsiteY2" fmla="*/ 0 h 455253"/>
              <a:gd name="connsiteX3" fmla="*/ 1779870 w 5184086"/>
              <a:gd name="connsiteY3" fmla="*/ 0 h 455253"/>
              <a:gd name="connsiteX4" fmla="*/ 2407720 w 5184086"/>
              <a:gd name="connsiteY4" fmla="*/ 0 h 455253"/>
              <a:gd name="connsiteX5" fmla="*/ 3035570 w 5184086"/>
              <a:gd name="connsiteY5" fmla="*/ 0 h 455253"/>
              <a:gd name="connsiteX6" fmla="*/ 3663421 w 5184086"/>
              <a:gd name="connsiteY6" fmla="*/ 0 h 455253"/>
              <a:gd name="connsiteX7" fmla="*/ 4135749 w 5184086"/>
              <a:gd name="connsiteY7" fmla="*/ 0 h 455253"/>
              <a:gd name="connsiteX8" fmla="*/ 5184086 w 5184086"/>
              <a:gd name="connsiteY8" fmla="*/ 0 h 455253"/>
              <a:gd name="connsiteX9" fmla="*/ 5184086 w 5184086"/>
              <a:gd name="connsiteY9" fmla="*/ 455253 h 455253"/>
              <a:gd name="connsiteX10" fmla="*/ 4556236 w 5184086"/>
              <a:gd name="connsiteY10" fmla="*/ 455253 h 455253"/>
              <a:gd name="connsiteX11" fmla="*/ 3980226 w 5184086"/>
              <a:gd name="connsiteY11" fmla="*/ 455253 h 455253"/>
              <a:gd name="connsiteX12" fmla="*/ 3456057 w 5184086"/>
              <a:gd name="connsiteY12" fmla="*/ 455253 h 455253"/>
              <a:gd name="connsiteX13" fmla="*/ 2776366 w 5184086"/>
              <a:gd name="connsiteY13" fmla="*/ 455253 h 455253"/>
              <a:gd name="connsiteX14" fmla="*/ 2355879 w 5184086"/>
              <a:gd name="connsiteY14" fmla="*/ 455253 h 455253"/>
              <a:gd name="connsiteX15" fmla="*/ 1728029 w 5184086"/>
              <a:gd name="connsiteY15" fmla="*/ 455253 h 455253"/>
              <a:gd name="connsiteX16" fmla="*/ 1152019 w 5184086"/>
              <a:gd name="connsiteY16" fmla="*/ 455253 h 455253"/>
              <a:gd name="connsiteX17" fmla="*/ 576010 w 5184086"/>
              <a:gd name="connsiteY17" fmla="*/ 455253 h 455253"/>
              <a:gd name="connsiteX18" fmla="*/ 0 w 5184086"/>
              <a:gd name="connsiteY18" fmla="*/ 455253 h 455253"/>
              <a:gd name="connsiteX19" fmla="*/ 0 w 5184086"/>
              <a:gd name="connsiteY19" fmla="*/ 0 h 45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84086" h="455253" fill="none" extrusionOk="0">
                <a:moveTo>
                  <a:pt x="0" y="0"/>
                </a:moveTo>
                <a:cubicBezTo>
                  <a:pt x="146852" y="-27402"/>
                  <a:pt x="423643" y="65292"/>
                  <a:pt x="576010" y="0"/>
                </a:cubicBezTo>
                <a:cubicBezTo>
                  <a:pt x="728377" y="-65292"/>
                  <a:pt x="1035687" y="2201"/>
                  <a:pt x="1255701" y="0"/>
                </a:cubicBezTo>
                <a:cubicBezTo>
                  <a:pt x="1475715" y="-2201"/>
                  <a:pt x="1666369" y="2156"/>
                  <a:pt x="1779870" y="0"/>
                </a:cubicBezTo>
                <a:cubicBezTo>
                  <a:pt x="1893371" y="-2156"/>
                  <a:pt x="2172455" y="50755"/>
                  <a:pt x="2407720" y="0"/>
                </a:cubicBezTo>
                <a:cubicBezTo>
                  <a:pt x="2642985" y="-50755"/>
                  <a:pt x="2728234" y="10910"/>
                  <a:pt x="3035570" y="0"/>
                </a:cubicBezTo>
                <a:cubicBezTo>
                  <a:pt x="3342906" y="-10910"/>
                  <a:pt x="3512554" y="42599"/>
                  <a:pt x="3663421" y="0"/>
                </a:cubicBezTo>
                <a:cubicBezTo>
                  <a:pt x="3814288" y="-42599"/>
                  <a:pt x="4012922" y="6537"/>
                  <a:pt x="4135749" y="0"/>
                </a:cubicBezTo>
                <a:cubicBezTo>
                  <a:pt x="4258576" y="-6537"/>
                  <a:pt x="4922758" y="101737"/>
                  <a:pt x="5184086" y="0"/>
                </a:cubicBezTo>
                <a:cubicBezTo>
                  <a:pt x="5191242" y="109265"/>
                  <a:pt x="5173739" y="297144"/>
                  <a:pt x="5184086" y="455253"/>
                </a:cubicBezTo>
                <a:cubicBezTo>
                  <a:pt x="5049508" y="473509"/>
                  <a:pt x="4702979" y="453477"/>
                  <a:pt x="4556236" y="455253"/>
                </a:cubicBezTo>
                <a:cubicBezTo>
                  <a:pt x="4409493" y="457029"/>
                  <a:pt x="4170177" y="436346"/>
                  <a:pt x="3980226" y="455253"/>
                </a:cubicBezTo>
                <a:cubicBezTo>
                  <a:pt x="3790275" y="474160"/>
                  <a:pt x="3699048" y="396718"/>
                  <a:pt x="3456057" y="455253"/>
                </a:cubicBezTo>
                <a:cubicBezTo>
                  <a:pt x="3213066" y="513788"/>
                  <a:pt x="3009136" y="389944"/>
                  <a:pt x="2776366" y="455253"/>
                </a:cubicBezTo>
                <a:cubicBezTo>
                  <a:pt x="2543596" y="520562"/>
                  <a:pt x="2534387" y="419526"/>
                  <a:pt x="2355879" y="455253"/>
                </a:cubicBezTo>
                <a:cubicBezTo>
                  <a:pt x="2177371" y="490980"/>
                  <a:pt x="1937007" y="389582"/>
                  <a:pt x="1728029" y="455253"/>
                </a:cubicBezTo>
                <a:cubicBezTo>
                  <a:pt x="1519051" y="520924"/>
                  <a:pt x="1296456" y="454962"/>
                  <a:pt x="1152019" y="455253"/>
                </a:cubicBezTo>
                <a:cubicBezTo>
                  <a:pt x="1007582" y="455544"/>
                  <a:pt x="804356" y="451212"/>
                  <a:pt x="576010" y="455253"/>
                </a:cubicBezTo>
                <a:cubicBezTo>
                  <a:pt x="347664" y="459294"/>
                  <a:pt x="222804" y="401794"/>
                  <a:pt x="0" y="455253"/>
                </a:cubicBezTo>
                <a:cubicBezTo>
                  <a:pt x="-48979" y="313074"/>
                  <a:pt x="4862" y="152572"/>
                  <a:pt x="0" y="0"/>
                </a:cubicBezTo>
                <a:close/>
              </a:path>
              <a:path w="5184086" h="455253" stroke="0" extrusionOk="0">
                <a:moveTo>
                  <a:pt x="0" y="0"/>
                </a:moveTo>
                <a:cubicBezTo>
                  <a:pt x="236037" y="-25864"/>
                  <a:pt x="422194" y="7835"/>
                  <a:pt x="576010" y="0"/>
                </a:cubicBezTo>
                <a:cubicBezTo>
                  <a:pt x="729826" y="-7835"/>
                  <a:pt x="965434" y="36641"/>
                  <a:pt x="1100178" y="0"/>
                </a:cubicBezTo>
                <a:cubicBezTo>
                  <a:pt x="1234922" y="-36641"/>
                  <a:pt x="1480501" y="68571"/>
                  <a:pt x="1779870" y="0"/>
                </a:cubicBezTo>
                <a:cubicBezTo>
                  <a:pt x="2079239" y="-68571"/>
                  <a:pt x="2149128" y="1139"/>
                  <a:pt x="2407720" y="0"/>
                </a:cubicBezTo>
                <a:cubicBezTo>
                  <a:pt x="2666312" y="-1139"/>
                  <a:pt x="2762781" y="31855"/>
                  <a:pt x="2931889" y="0"/>
                </a:cubicBezTo>
                <a:cubicBezTo>
                  <a:pt x="3100997" y="-31855"/>
                  <a:pt x="3197943" y="36188"/>
                  <a:pt x="3456057" y="0"/>
                </a:cubicBezTo>
                <a:cubicBezTo>
                  <a:pt x="3714171" y="-36188"/>
                  <a:pt x="3923048" y="8969"/>
                  <a:pt x="4083908" y="0"/>
                </a:cubicBezTo>
                <a:cubicBezTo>
                  <a:pt x="4244768" y="-8969"/>
                  <a:pt x="4400097" y="50028"/>
                  <a:pt x="4608076" y="0"/>
                </a:cubicBezTo>
                <a:cubicBezTo>
                  <a:pt x="4816055" y="-50028"/>
                  <a:pt x="4971873" y="39138"/>
                  <a:pt x="5184086" y="0"/>
                </a:cubicBezTo>
                <a:cubicBezTo>
                  <a:pt x="5209626" y="161318"/>
                  <a:pt x="5168144" y="294172"/>
                  <a:pt x="5184086" y="455253"/>
                </a:cubicBezTo>
                <a:cubicBezTo>
                  <a:pt x="4994067" y="495260"/>
                  <a:pt x="4792779" y="428023"/>
                  <a:pt x="4556236" y="455253"/>
                </a:cubicBezTo>
                <a:cubicBezTo>
                  <a:pt x="4319693" y="482483"/>
                  <a:pt x="4187639" y="408794"/>
                  <a:pt x="4083908" y="455253"/>
                </a:cubicBezTo>
                <a:cubicBezTo>
                  <a:pt x="3980177" y="501712"/>
                  <a:pt x="3869574" y="424694"/>
                  <a:pt x="3663421" y="455253"/>
                </a:cubicBezTo>
                <a:cubicBezTo>
                  <a:pt x="3457268" y="485812"/>
                  <a:pt x="3208219" y="420803"/>
                  <a:pt x="3087411" y="455253"/>
                </a:cubicBezTo>
                <a:cubicBezTo>
                  <a:pt x="2966603" y="489703"/>
                  <a:pt x="2832477" y="404486"/>
                  <a:pt x="2615083" y="455253"/>
                </a:cubicBezTo>
                <a:cubicBezTo>
                  <a:pt x="2397689" y="506020"/>
                  <a:pt x="2211684" y="410687"/>
                  <a:pt x="1987233" y="455253"/>
                </a:cubicBezTo>
                <a:cubicBezTo>
                  <a:pt x="1762782" y="499819"/>
                  <a:pt x="1745029" y="427963"/>
                  <a:pt x="1514905" y="455253"/>
                </a:cubicBezTo>
                <a:cubicBezTo>
                  <a:pt x="1284781" y="482543"/>
                  <a:pt x="1123895" y="410681"/>
                  <a:pt x="835214" y="455253"/>
                </a:cubicBezTo>
                <a:cubicBezTo>
                  <a:pt x="546533" y="499825"/>
                  <a:pt x="223050" y="423894"/>
                  <a:pt x="0" y="455253"/>
                </a:cubicBezTo>
                <a:cubicBezTo>
                  <a:pt x="-41598" y="341289"/>
                  <a:pt x="41110" y="125610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9323865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问题：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水、冰、雪、水蒸汽</a:t>
            </a:r>
            <a:r>
              <a:rPr lang="zh-CN" altLang="en-US" sz="18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对</a:t>
            </a:r>
            <a:r>
              <a:rPr lang="el-GR" altLang="zh-CN" sz="18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8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衰减的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异同</a:t>
            </a:r>
            <a:r>
              <a:rPr lang="zh-CN" altLang="en-US" sz="18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是什么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？</a:t>
            </a:r>
            <a:endParaRPr lang="zh-CN" altLang="el-GR" sz="1800" dirty="0">
              <a:solidFill>
                <a:srgbClr val="FF00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5E3343C0-63F8-4081-B4F6-F6A4FFAA5DA9}"/>
              </a:ext>
            </a:extLst>
          </p:cNvPr>
          <p:cNvGrpSpPr/>
          <p:nvPr/>
        </p:nvGrpSpPr>
        <p:grpSpPr>
          <a:xfrm>
            <a:off x="721391" y="2746561"/>
            <a:ext cx="4355706" cy="3656420"/>
            <a:chOff x="72452" y="2492896"/>
            <a:chExt cx="4355706" cy="3656420"/>
          </a:xfrm>
        </p:grpSpPr>
        <p:sp>
          <p:nvSpPr>
            <p:cNvPr id="85" name="Text Box 3">
              <a:extLst>
                <a:ext uri="{FF2B5EF4-FFF2-40B4-BE49-F238E27FC236}">
                  <a16:creationId xmlns:a16="http://schemas.microsoft.com/office/drawing/2014/main" id="{6419D76B-364D-42C5-A590-6975D55DFB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85" y="2492896"/>
              <a:ext cx="4164195" cy="1107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>
              <a:lvl1pPr marL="2152650" indent="-21526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2506663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26860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2865438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3044825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3502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39592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44164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48736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88900" indent="-88900">
                <a:lnSpc>
                  <a:spcPct val="150000"/>
                </a:lnSpc>
                <a:spcBef>
                  <a:spcPct val="10000"/>
                </a:spcBef>
                <a:defRPr/>
              </a:pPr>
              <a:r>
                <a:rPr kumimoji="1" lang="zh-CN" altLang="en-US" sz="2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半衰减厚度 </a:t>
              </a:r>
              <a:r>
                <a:rPr kumimoji="1" lang="en-US" altLang="zh-CN" sz="22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D</a:t>
              </a:r>
              <a:r>
                <a:rPr kumimoji="1" lang="en-US" altLang="zh-CN" sz="22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华文仿宋" pitchFamily="2" charset="-122"/>
                  <a:sym typeface="Symbol" pitchFamily="18" charset="2"/>
                </a:rPr>
                <a:t>1/2</a:t>
              </a:r>
              <a:r>
                <a:rPr kumimoji="1"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  <a:sym typeface="Symbol" pitchFamily="18" charset="2"/>
                </a:rPr>
                <a:t>：射线在物质中强度减弱一半时的厚度。</a:t>
              </a:r>
              <a:r>
                <a:rPr kumimoji="1" lang="en-US" altLang="zh-CN" sz="2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(cm)</a:t>
              </a:r>
              <a:endParaRPr kumimoji="1"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86" name="Object 4">
              <a:extLst>
                <a:ext uri="{FF2B5EF4-FFF2-40B4-BE49-F238E27FC236}">
                  <a16:creationId xmlns:a16="http://schemas.microsoft.com/office/drawing/2014/main" id="{D6F342E1-BF1D-4E70-B640-E3EE45FA34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0329885"/>
                </p:ext>
              </p:extLst>
            </p:nvPr>
          </p:nvGraphicFramePr>
          <p:xfrm>
            <a:off x="72452" y="3681465"/>
            <a:ext cx="1947170" cy="943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65" name="Equation" r:id="rId5" imgW="812520" imgH="393480" progId="Equation.DSMT4">
                    <p:embed/>
                  </p:oleObj>
                </mc:Choice>
                <mc:Fallback>
                  <p:oleObj name="Equation" r:id="rId5" imgW="812520" imgH="393480" progId="Equation.DSMT4">
                    <p:embed/>
                    <p:pic>
                      <p:nvPicPr>
                        <p:cNvPr id="8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452" y="3681465"/>
                          <a:ext cx="1947170" cy="943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5">
              <a:extLst>
                <a:ext uri="{FF2B5EF4-FFF2-40B4-BE49-F238E27FC236}">
                  <a16:creationId xmlns:a16="http://schemas.microsoft.com/office/drawing/2014/main" id="{6269375C-AD9D-416C-99EA-A63AC54C6B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9232226"/>
                </p:ext>
              </p:extLst>
            </p:nvPr>
          </p:nvGraphicFramePr>
          <p:xfrm>
            <a:off x="2585904" y="3608072"/>
            <a:ext cx="1612500" cy="100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66" name="Equation" r:id="rId7" imgW="672840" imgH="419040" progId="Equation.DSMT4">
                    <p:embed/>
                  </p:oleObj>
                </mc:Choice>
                <mc:Fallback>
                  <p:oleObj name="Equation" r:id="rId7" imgW="672840" imgH="419040" progId="Equation.DSMT4">
                    <p:embed/>
                    <p:pic>
                      <p:nvPicPr>
                        <p:cNvPr id="8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5904" y="3608072"/>
                          <a:ext cx="1612500" cy="10040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" name="Text Box 6">
              <a:extLst>
                <a:ext uri="{FF2B5EF4-FFF2-40B4-BE49-F238E27FC236}">
                  <a16:creationId xmlns:a16="http://schemas.microsoft.com/office/drawing/2014/main" id="{D982DFF0-5CD5-4586-B23B-DA497B4E2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26" y="4619262"/>
              <a:ext cx="4336532" cy="40011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  <a:sym typeface="Symbol" pitchFamily="18" charset="2"/>
                </a:rPr>
                <a:t>可以用半衰减厚度表示指数衰减规律：</a:t>
              </a:r>
              <a:endPara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89" name="Object 7">
              <a:extLst>
                <a:ext uri="{FF2B5EF4-FFF2-40B4-BE49-F238E27FC236}">
                  <a16:creationId xmlns:a16="http://schemas.microsoft.com/office/drawing/2014/main" id="{D60F5DEB-2E5E-4E61-A744-9150B8B40EC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9244738"/>
                </p:ext>
              </p:extLst>
            </p:nvPr>
          </p:nvGraphicFramePr>
          <p:xfrm>
            <a:off x="149745" y="5119976"/>
            <a:ext cx="4220294" cy="1029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67" name="Equation" r:id="rId9" imgW="1562040" imgH="380880" progId="Equation.DSMT4">
                    <p:embed/>
                  </p:oleObj>
                </mc:Choice>
                <mc:Fallback>
                  <p:oleObj name="Equation" r:id="rId9" imgW="1562040" imgH="380880" progId="Equation.DSMT4">
                    <p:embed/>
                    <p:pic>
                      <p:nvPicPr>
                        <p:cNvPr id="9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745" y="5119976"/>
                          <a:ext cx="4220294" cy="1029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Group 8">
            <a:extLst>
              <a:ext uri="{FF2B5EF4-FFF2-40B4-BE49-F238E27FC236}">
                <a16:creationId xmlns:a16="http://schemas.microsoft.com/office/drawing/2014/main" id="{7CD1499E-17E8-4C0A-8E30-FF2B17D4B8AE}"/>
              </a:ext>
            </a:extLst>
          </p:cNvPr>
          <p:cNvGrpSpPr>
            <a:grpSpLocks/>
          </p:cNvGrpSpPr>
          <p:nvPr/>
        </p:nvGrpSpPr>
        <p:grpSpPr bwMode="auto">
          <a:xfrm>
            <a:off x="7165205" y="2720126"/>
            <a:ext cx="4103689" cy="3605213"/>
            <a:chOff x="-203" y="2701"/>
            <a:chExt cx="2585" cy="2271"/>
          </a:xfrm>
        </p:grpSpPr>
        <p:graphicFrame>
          <p:nvGraphicFramePr>
            <p:cNvPr id="91" name="Object 9">
              <a:extLst>
                <a:ext uri="{FF2B5EF4-FFF2-40B4-BE49-F238E27FC236}">
                  <a16:creationId xmlns:a16="http://schemas.microsoft.com/office/drawing/2014/main" id="{7422B260-87C1-42E2-A900-DAB358A2FA5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0465895"/>
                </p:ext>
              </p:extLst>
            </p:nvPr>
          </p:nvGraphicFramePr>
          <p:xfrm>
            <a:off x="238" y="3455"/>
            <a:ext cx="2100" cy="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68" name="Equation" r:id="rId11" imgW="1333440" imgH="634680" progId="Equation.DSMT4">
                    <p:embed/>
                  </p:oleObj>
                </mc:Choice>
                <mc:Fallback>
                  <p:oleObj name="Equation" r:id="rId11" imgW="1333440" imgH="634680" progId="Equation.DSMT4">
                    <p:embed/>
                    <p:pic>
                      <p:nvPicPr>
                        <p:cNvPr id="92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3455"/>
                          <a:ext cx="2100" cy="9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Text Box 10">
              <a:extLst>
                <a:ext uri="{FF2B5EF4-FFF2-40B4-BE49-F238E27FC236}">
                  <a16:creationId xmlns:a16="http://schemas.microsoft.com/office/drawing/2014/main" id="{DD796891-A7E4-45EB-9D5E-7200BD59D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03" y="2701"/>
              <a:ext cx="2585" cy="6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88900" indent="-88900">
                <a:lnSpc>
                  <a:spcPct val="150000"/>
                </a:lnSpc>
                <a:spcBef>
                  <a:spcPct val="10000"/>
                </a:spcBef>
                <a:defRPr kumimoji="1" sz="20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2506663">
                <a:defRPr>
                  <a:latin typeface="Arial" charset="0"/>
                  <a:ea typeface="宋体" pitchFamily="2" charset="-122"/>
                </a:defRPr>
              </a:lvl2pPr>
              <a:lvl3pPr marL="2686050">
                <a:defRPr>
                  <a:latin typeface="Arial" charset="0"/>
                  <a:ea typeface="宋体" pitchFamily="2" charset="-122"/>
                </a:defRPr>
              </a:lvl3pPr>
              <a:lvl4pPr marL="2865438">
                <a:defRPr>
                  <a:latin typeface="Arial" charset="0"/>
                  <a:ea typeface="宋体" pitchFamily="2" charset="-122"/>
                </a:defRPr>
              </a:lvl4pPr>
              <a:lvl5pPr marL="3044825">
                <a:defRPr>
                  <a:latin typeface="Arial" charset="0"/>
                  <a:ea typeface="宋体" pitchFamily="2" charset="-122"/>
                </a:defRPr>
              </a:lvl5pPr>
              <a:lvl6pPr marL="3502025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pitchFamily="2" charset="-122"/>
                </a:defRPr>
              </a:lvl6pPr>
              <a:lvl7pPr marL="3959225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pitchFamily="2" charset="-122"/>
                </a:defRPr>
              </a:lvl7pPr>
              <a:lvl8pPr marL="4416425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pitchFamily="2" charset="-122"/>
                </a:defRPr>
              </a:lvl8pPr>
              <a:lvl9pPr marL="4873625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pitchFamily="2" charset="-122"/>
                </a:defRPr>
              </a:lvl9pPr>
            </a:lstStyle>
            <a:p>
              <a:pPr lvl="0">
                <a:defRPr/>
              </a:pPr>
              <a:r>
                <a:rPr lang="zh-CN" altLang="en-US" sz="2200" dirty="0"/>
                <a:t>平均自由程 </a:t>
              </a:r>
              <a:r>
                <a:rPr lang="el-GR" altLang="zh-CN" sz="2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zh-CN" altLang="en-US" sz="2200" b="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：</a:t>
              </a:r>
              <a:r>
                <a:rPr lang="zh-CN" altLang="en-US" sz="2200" b="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itchFamily="18" charset="2"/>
                </a:rPr>
                <a:t>射线在物质中平均碰撞一次要走的距离。</a:t>
              </a:r>
              <a:r>
                <a:rPr lang="en-US" altLang="zh-CN" sz="2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(cm)</a:t>
              </a:r>
              <a:endParaRPr lang="zh-CN" altLang="en-US" sz="2200" b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93" name="Object 11">
              <a:extLst>
                <a:ext uri="{FF2B5EF4-FFF2-40B4-BE49-F238E27FC236}">
                  <a16:creationId xmlns:a16="http://schemas.microsoft.com/office/drawing/2014/main" id="{7CB9B433-6866-48A8-8102-A96B428D5FB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476718"/>
                </p:ext>
              </p:extLst>
            </p:nvPr>
          </p:nvGraphicFramePr>
          <p:xfrm>
            <a:off x="613" y="4516"/>
            <a:ext cx="1440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69" name="Equation" r:id="rId13" imgW="761760" imgH="241200" progId="Equation.DSMT4">
                    <p:embed/>
                  </p:oleObj>
                </mc:Choice>
                <mc:Fallback>
                  <p:oleObj name="Equation" r:id="rId13" imgW="761760" imgH="241200" progId="Equation.DSMT4">
                    <p:embed/>
                    <p:pic>
                      <p:nvPicPr>
                        <p:cNvPr id="94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" y="4516"/>
                          <a:ext cx="1440" cy="456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952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091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82744" y="1"/>
            <a:ext cx="3309256" cy="284671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sym typeface="Symbol" pitchFamily="18" charset="2"/>
              </a:rPr>
              <a:t>质量衰减系数</a:t>
            </a:r>
            <a:endParaRPr lang="zh-CN" altLang="en-US" sz="16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8" y="1"/>
            <a:ext cx="38056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grpSp>
        <p:nvGrpSpPr>
          <p:cNvPr id="19" name="Group 28">
            <a:extLst>
              <a:ext uri="{FF2B5EF4-FFF2-40B4-BE49-F238E27FC236}">
                <a16:creationId xmlns:a16="http://schemas.microsoft.com/office/drawing/2014/main" id="{ACDE3D60-5174-4A2F-8E5D-5566599241BB}"/>
              </a:ext>
            </a:extLst>
          </p:cNvPr>
          <p:cNvGrpSpPr>
            <a:grpSpLocks/>
          </p:cNvGrpSpPr>
          <p:nvPr/>
        </p:nvGrpSpPr>
        <p:grpSpPr bwMode="auto">
          <a:xfrm>
            <a:off x="148332" y="577777"/>
            <a:ext cx="10850564" cy="2851150"/>
            <a:chOff x="-803" y="1821"/>
            <a:chExt cx="6835" cy="1796"/>
          </a:xfrm>
        </p:grpSpPr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6E01E6F8-7157-4536-AF1F-A54FCCE8E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03" y="1821"/>
              <a:ext cx="6835" cy="330"/>
            </a:xfrm>
            <a:prstGeom prst="rect">
              <a:avLst/>
            </a:prstGeom>
            <a:noFill/>
            <a:ln w="6350" cmpd="sng" algn="ctr">
              <a:solidFill>
                <a:srgbClr val="66FF33"/>
              </a:solidFill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>
                <a:spcBef>
                  <a:spcPct val="10000"/>
                </a:spcBef>
                <a:defRPr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rPr>
                <a:t>质量</a:t>
              </a:r>
              <a:r>
                <a:rPr kumimoji="1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sym typeface="Symbol" pitchFamily="18" charset="2"/>
                </a:rPr>
                <a:t>衰减系数</a:t>
              </a:r>
              <a:r>
                <a:rPr kumimoji="1" lang="en-US" altLang="zh-CN" sz="2800" i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μ</a:t>
              </a:r>
              <a:r>
                <a:rPr kumimoji="1" lang="en-US" altLang="zh-CN" sz="2800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m</a:t>
              </a:r>
              <a:r>
                <a:rPr kumimoji="1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sym typeface="Symbol" pitchFamily="18" charset="2"/>
                </a:rPr>
                <a:t>：</a:t>
              </a:r>
              <a:r>
                <a:rPr kumimoji="1" lang="zh-CN" altLang="en-US" sz="2400" dirty="0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itchFamily="18" charset="2"/>
                </a:rPr>
                <a:t>射线在物质内走行单位质量厚度后被衰减的概率。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(cm</a:t>
              </a:r>
              <a:r>
                <a:rPr kumimoji="1" lang="en-US" altLang="zh-CN" sz="2400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2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itchFamily="18" charset="2"/>
                </a:rPr>
                <a:t>/g)</a:t>
              </a:r>
              <a:endParaRPr kumimoji="1"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1" name="Object 8">
              <a:extLst>
                <a:ext uri="{FF2B5EF4-FFF2-40B4-BE49-F238E27FC236}">
                  <a16:creationId xmlns:a16="http://schemas.microsoft.com/office/drawing/2014/main" id="{37DC01D8-42EA-4F25-96D8-10D7851CE3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830856"/>
                </p:ext>
              </p:extLst>
            </p:nvPr>
          </p:nvGraphicFramePr>
          <p:xfrm>
            <a:off x="222" y="2597"/>
            <a:ext cx="2779" cy="1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849" name="Equation" r:id="rId3" imgW="1765080" imgH="647640" progId="Equation.DSMT4">
                    <p:embed/>
                  </p:oleObj>
                </mc:Choice>
                <mc:Fallback>
                  <p:oleObj name="Equation" r:id="rId3" imgW="1765080" imgH="647640" progId="Equation.DSMT4">
                    <p:embed/>
                    <p:pic>
                      <p:nvPicPr>
                        <p:cNvPr id="22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" y="2597"/>
                          <a:ext cx="2779" cy="1020"/>
                        </a:xfrm>
                        <a:prstGeom prst="rect">
                          <a:avLst/>
                        </a:prstGeom>
                        <a:noFill/>
                        <a:ln w="9525" algn="ctr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18">
            <a:extLst>
              <a:ext uri="{FF2B5EF4-FFF2-40B4-BE49-F238E27FC236}">
                <a16:creationId xmlns:a16="http://schemas.microsoft.com/office/drawing/2014/main" id="{9D75ECBB-863A-49C2-B05F-9DD145AEB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82021"/>
              </p:ext>
            </p:extLst>
          </p:nvPr>
        </p:nvGraphicFramePr>
        <p:xfrm>
          <a:off x="6796460" y="2428188"/>
          <a:ext cx="358775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50" name="Equation" r:id="rId5" imgW="1434960" imgH="482400" progId="Equation.DSMT4">
                  <p:embed/>
                </p:oleObj>
              </mc:Choice>
              <mc:Fallback>
                <p:oleObj name="Equation" r:id="rId5" imgW="1434960" imgH="482400" progId="Equation.DSMT4">
                  <p:embed/>
                  <p:pic>
                    <p:nvPicPr>
                      <p:cNvPr id="2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460" y="2428188"/>
                        <a:ext cx="3587750" cy="12049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 cmpd="dbl" algn="ctr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D0F96DDF-D040-48B0-8D3E-FEB7496C70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654062"/>
              </p:ext>
            </p:extLst>
          </p:nvPr>
        </p:nvGraphicFramePr>
        <p:xfrm>
          <a:off x="1775520" y="3789040"/>
          <a:ext cx="588645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51" name="Equation" r:id="rId7" imgW="1930320" imgH="368280" progId="Equation.DSMT4">
                  <p:embed/>
                </p:oleObj>
              </mc:Choice>
              <mc:Fallback>
                <p:oleObj name="Equation" r:id="rId7" imgW="1930320" imgH="368280" progId="Equation.DSMT4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5520" y="3789040"/>
                        <a:ext cx="5886450" cy="112236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09AD1E53-9956-40BA-B782-A87D700ED07B}"/>
              </a:ext>
            </a:extLst>
          </p:cNvPr>
          <p:cNvGrpSpPr/>
          <p:nvPr/>
        </p:nvGrpSpPr>
        <p:grpSpPr>
          <a:xfrm>
            <a:off x="5317233" y="1850511"/>
            <a:ext cx="3351435" cy="1518265"/>
            <a:chOff x="3876675" y="1276903"/>
            <a:chExt cx="3351435" cy="1518265"/>
          </a:xfrm>
        </p:grpSpPr>
        <p:sp>
          <p:nvSpPr>
            <p:cNvPr id="29" name="Oval 20">
              <a:extLst>
                <a:ext uri="{FF2B5EF4-FFF2-40B4-BE49-F238E27FC236}">
                  <a16:creationId xmlns:a16="http://schemas.microsoft.com/office/drawing/2014/main" id="{CBB03558-4945-40F4-88BD-1A0AD401A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6675" y="1282280"/>
              <a:ext cx="865188" cy="1512888"/>
            </a:xfrm>
            <a:custGeom>
              <a:avLst/>
              <a:gdLst>
                <a:gd name="connsiteX0" fmla="*/ 0 w 865188"/>
                <a:gd name="connsiteY0" fmla="*/ 756444 h 1512888"/>
                <a:gd name="connsiteX1" fmla="*/ 432594 w 865188"/>
                <a:gd name="connsiteY1" fmla="*/ 0 h 1512888"/>
                <a:gd name="connsiteX2" fmla="*/ 865188 w 865188"/>
                <a:gd name="connsiteY2" fmla="*/ 756444 h 1512888"/>
                <a:gd name="connsiteX3" fmla="*/ 432594 w 865188"/>
                <a:gd name="connsiteY3" fmla="*/ 1512888 h 1512888"/>
                <a:gd name="connsiteX4" fmla="*/ 0 w 865188"/>
                <a:gd name="connsiteY4" fmla="*/ 756444 h 151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88" h="1512888" extrusionOk="0">
                  <a:moveTo>
                    <a:pt x="0" y="756444"/>
                  </a:moveTo>
                  <a:cubicBezTo>
                    <a:pt x="60310" y="310070"/>
                    <a:pt x="169651" y="39409"/>
                    <a:pt x="432594" y="0"/>
                  </a:cubicBezTo>
                  <a:cubicBezTo>
                    <a:pt x="679740" y="-115188"/>
                    <a:pt x="930010" y="259393"/>
                    <a:pt x="865188" y="756444"/>
                  </a:cubicBezTo>
                  <a:cubicBezTo>
                    <a:pt x="867491" y="1152306"/>
                    <a:pt x="622177" y="1504027"/>
                    <a:pt x="432594" y="1512888"/>
                  </a:cubicBezTo>
                  <a:cubicBezTo>
                    <a:pt x="164051" y="1536238"/>
                    <a:pt x="48947" y="1247485"/>
                    <a:pt x="0" y="756444"/>
                  </a:cubicBezTo>
                  <a:close/>
                </a:path>
              </a:pathLst>
            </a:custGeom>
            <a:noFill/>
            <a:ln w="38100" cmpd="dbl">
              <a:solidFill>
                <a:srgbClr val="66FF33"/>
              </a:solidFill>
              <a:round/>
              <a:headEnd/>
              <a:tailEnd/>
              <a:extLst>
                <a:ext uri="{C807C97D-BFC1-408E-A445-0C87EB9F89A2}">
                  <ask:lineSketchStyleProps xmlns:ask="http://schemas.microsoft.com/office/drawing/2018/sketchyshapes" sd="25466087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ea typeface="华文仿宋" pitchFamily="2" charset="-122"/>
              </a:endParaRPr>
            </a:p>
          </p:txBody>
        </p:sp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E9C378D5-DA67-4723-96EC-8511997FEC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5902" y="1276903"/>
              <a:ext cx="1872208" cy="523220"/>
            </a:xfrm>
            <a:custGeom>
              <a:avLst/>
              <a:gdLst>
                <a:gd name="connsiteX0" fmla="*/ 0 w 1872208"/>
                <a:gd name="connsiteY0" fmla="*/ 0 h 523220"/>
                <a:gd name="connsiteX1" fmla="*/ 468052 w 1872208"/>
                <a:gd name="connsiteY1" fmla="*/ 0 h 523220"/>
                <a:gd name="connsiteX2" fmla="*/ 898660 w 1872208"/>
                <a:gd name="connsiteY2" fmla="*/ 0 h 523220"/>
                <a:gd name="connsiteX3" fmla="*/ 1404156 w 1872208"/>
                <a:gd name="connsiteY3" fmla="*/ 0 h 523220"/>
                <a:gd name="connsiteX4" fmla="*/ 1872208 w 1872208"/>
                <a:gd name="connsiteY4" fmla="*/ 0 h 523220"/>
                <a:gd name="connsiteX5" fmla="*/ 1872208 w 1872208"/>
                <a:gd name="connsiteY5" fmla="*/ 523220 h 523220"/>
                <a:gd name="connsiteX6" fmla="*/ 1366712 w 1872208"/>
                <a:gd name="connsiteY6" fmla="*/ 523220 h 523220"/>
                <a:gd name="connsiteX7" fmla="*/ 936104 w 1872208"/>
                <a:gd name="connsiteY7" fmla="*/ 523220 h 523220"/>
                <a:gd name="connsiteX8" fmla="*/ 486774 w 1872208"/>
                <a:gd name="connsiteY8" fmla="*/ 523220 h 523220"/>
                <a:gd name="connsiteX9" fmla="*/ 0 w 1872208"/>
                <a:gd name="connsiteY9" fmla="*/ 523220 h 523220"/>
                <a:gd name="connsiteX10" fmla="*/ 0 w 1872208"/>
                <a:gd name="connsiteY10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2208" h="523220" fill="none" extrusionOk="0">
                  <a:moveTo>
                    <a:pt x="0" y="0"/>
                  </a:moveTo>
                  <a:cubicBezTo>
                    <a:pt x="203796" y="-33337"/>
                    <a:pt x="294129" y="12307"/>
                    <a:pt x="468052" y="0"/>
                  </a:cubicBezTo>
                  <a:cubicBezTo>
                    <a:pt x="641975" y="-12307"/>
                    <a:pt x="748963" y="28476"/>
                    <a:pt x="898660" y="0"/>
                  </a:cubicBezTo>
                  <a:cubicBezTo>
                    <a:pt x="1048357" y="-28476"/>
                    <a:pt x="1231216" y="6182"/>
                    <a:pt x="1404156" y="0"/>
                  </a:cubicBezTo>
                  <a:cubicBezTo>
                    <a:pt x="1577096" y="-6182"/>
                    <a:pt x="1764640" y="33269"/>
                    <a:pt x="1872208" y="0"/>
                  </a:cubicBezTo>
                  <a:cubicBezTo>
                    <a:pt x="1934988" y="243104"/>
                    <a:pt x="1869968" y="298212"/>
                    <a:pt x="1872208" y="523220"/>
                  </a:cubicBezTo>
                  <a:cubicBezTo>
                    <a:pt x="1748797" y="523347"/>
                    <a:pt x="1508363" y="510653"/>
                    <a:pt x="1366712" y="523220"/>
                  </a:cubicBezTo>
                  <a:cubicBezTo>
                    <a:pt x="1225061" y="535787"/>
                    <a:pt x="1146734" y="497493"/>
                    <a:pt x="936104" y="523220"/>
                  </a:cubicBezTo>
                  <a:cubicBezTo>
                    <a:pt x="725474" y="548947"/>
                    <a:pt x="663639" y="476622"/>
                    <a:pt x="486774" y="523220"/>
                  </a:cubicBezTo>
                  <a:cubicBezTo>
                    <a:pt x="309909" y="569818"/>
                    <a:pt x="220716" y="491400"/>
                    <a:pt x="0" y="523220"/>
                  </a:cubicBezTo>
                  <a:cubicBezTo>
                    <a:pt x="-55785" y="408473"/>
                    <a:pt x="3143" y="118726"/>
                    <a:pt x="0" y="0"/>
                  </a:cubicBezTo>
                  <a:close/>
                </a:path>
                <a:path w="1872208" h="523220" stroke="0" extrusionOk="0">
                  <a:moveTo>
                    <a:pt x="0" y="0"/>
                  </a:moveTo>
                  <a:cubicBezTo>
                    <a:pt x="180973" y="-4338"/>
                    <a:pt x="270481" y="33634"/>
                    <a:pt x="486774" y="0"/>
                  </a:cubicBezTo>
                  <a:cubicBezTo>
                    <a:pt x="703067" y="-33634"/>
                    <a:pt x="769543" y="9890"/>
                    <a:pt x="992270" y="0"/>
                  </a:cubicBezTo>
                  <a:cubicBezTo>
                    <a:pt x="1214997" y="-9890"/>
                    <a:pt x="1312381" y="12593"/>
                    <a:pt x="1441600" y="0"/>
                  </a:cubicBezTo>
                  <a:cubicBezTo>
                    <a:pt x="1570819" y="-12593"/>
                    <a:pt x="1684029" y="20373"/>
                    <a:pt x="1872208" y="0"/>
                  </a:cubicBezTo>
                  <a:cubicBezTo>
                    <a:pt x="1896088" y="117952"/>
                    <a:pt x="1827546" y="398016"/>
                    <a:pt x="1872208" y="523220"/>
                  </a:cubicBezTo>
                  <a:cubicBezTo>
                    <a:pt x="1663067" y="572137"/>
                    <a:pt x="1475189" y="511750"/>
                    <a:pt x="1366712" y="523220"/>
                  </a:cubicBezTo>
                  <a:cubicBezTo>
                    <a:pt x="1258235" y="534690"/>
                    <a:pt x="1007586" y="499417"/>
                    <a:pt x="861216" y="523220"/>
                  </a:cubicBezTo>
                  <a:cubicBezTo>
                    <a:pt x="714846" y="547023"/>
                    <a:pt x="272533" y="446057"/>
                    <a:pt x="0" y="523220"/>
                  </a:cubicBezTo>
                  <a:cubicBezTo>
                    <a:pt x="-38470" y="283837"/>
                    <a:pt x="17053" y="166935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66FF33"/>
              </a:solidFill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256322331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黑体" pitchFamily="49" charset="-122"/>
                </a:rPr>
                <a:t>物理意义？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6786B7A-D346-4A3F-8893-A10EBDFD2B7B}"/>
                </a:ext>
              </a:extLst>
            </p:cNvPr>
            <p:cNvCxnSpPr>
              <a:stCxn id="30" idx="1"/>
              <a:endCxn id="29" idx="6"/>
            </p:cNvCxnSpPr>
            <p:nvPr/>
          </p:nvCxnSpPr>
          <p:spPr>
            <a:xfrm flipH="1">
              <a:off x="4741863" y="1538513"/>
              <a:ext cx="614039" cy="500211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DD5D32-8FEE-4428-AA42-BA360F3D99C1}"/>
              </a:ext>
            </a:extLst>
          </p:cNvPr>
          <p:cNvGrpSpPr/>
          <p:nvPr/>
        </p:nvGrpSpPr>
        <p:grpSpPr>
          <a:xfrm>
            <a:off x="5568892" y="5119703"/>
            <a:ext cx="4572182" cy="639763"/>
            <a:chOff x="5568892" y="5119703"/>
            <a:chExt cx="4572182" cy="639763"/>
          </a:xfrm>
        </p:grpSpPr>
        <p:grpSp>
          <p:nvGrpSpPr>
            <p:cNvPr id="24" name="Group 12">
              <a:extLst>
                <a:ext uri="{FF2B5EF4-FFF2-40B4-BE49-F238E27FC236}">
                  <a16:creationId xmlns:a16="http://schemas.microsoft.com/office/drawing/2014/main" id="{8C5ECD88-DE71-473F-9FD4-E95F7FDA14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261" y="5119703"/>
              <a:ext cx="2944813" cy="639763"/>
              <a:chOff x="1333" y="3469"/>
              <a:chExt cx="1855" cy="403"/>
            </a:xfrm>
          </p:grpSpPr>
          <p:graphicFrame>
            <p:nvGraphicFramePr>
              <p:cNvPr id="26" name="Object 13">
                <a:extLst>
                  <a:ext uri="{FF2B5EF4-FFF2-40B4-BE49-F238E27FC236}">
                    <a16:creationId xmlns:a16="http://schemas.microsoft.com/office/drawing/2014/main" id="{535A140F-E180-4B1B-BC9F-8E1FC39C74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8702611"/>
                  </p:ext>
                </p:extLst>
              </p:nvPr>
            </p:nvGraphicFramePr>
            <p:xfrm>
              <a:off x="1333" y="3469"/>
              <a:ext cx="829" cy="4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852" name="Equation" r:id="rId9" imgW="469800" imgH="228600" progId="Equation.DSMT4">
                      <p:embed/>
                    </p:oleObj>
                  </mc:Choice>
                  <mc:Fallback>
                    <p:oleObj name="Equation" r:id="rId9" imgW="469800" imgH="228600" progId="Equation.DSMT4">
                      <p:embed/>
                      <p:pic>
                        <p:nvPicPr>
                          <p:cNvPr id="27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33" y="3469"/>
                            <a:ext cx="829" cy="40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2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14">
                <a:extLst>
                  <a:ext uri="{FF2B5EF4-FFF2-40B4-BE49-F238E27FC236}">
                    <a16:creationId xmlns:a16="http://schemas.microsoft.com/office/drawing/2014/main" id="{7C8BEE53-D8AC-49B6-BFD8-20D27BB72C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2398181"/>
                  </p:ext>
                </p:extLst>
              </p:nvPr>
            </p:nvGraphicFramePr>
            <p:xfrm>
              <a:off x="2238" y="3469"/>
              <a:ext cx="950" cy="3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853" name="Equation" r:id="rId11" imgW="558720" imgH="228600" progId="Equation.DSMT4">
                      <p:embed/>
                    </p:oleObj>
                  </mc:Choice>
                  <mc:Fallback>
                    <p:oleObj name="Equation" r:id="rId11" imgW="558720" imgH="228600" progId="Equation.DSMT4">
                      <p:embed/>
                      <p:pic>
                        <p:nvPicPr>
                          <p:cNvPr id="28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38" y="3469"/>
                            <a:ext cx="950" cy="389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2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2A2FD1D-FE82-44FE-BC1B-BF85029513A9}"/>
                </a:ext>
              </a:extLst>
            </p:cNvPr>
            <p:cNvSpPr txBox="1"/>
            <p:nvPr/>
          </p:nvSpPr>
          <p:spPr>
            <a:xfrm>
              <a:off x="5568892" y="5166862"/>
              <a:ext cx="1627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质量厚度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0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82744" y="1"/>
            <a:ext cx="3309256" cy="284671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sym typeface="Symbol" pitchFamily="18" charset="2"/>
              </a:rPr>
              <a:t>示例</a:t>
            </a:r>
            <a:endParaRPr lang="zh-CN" altLang="en-US" sz="16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8" y="1"/>
            <a:ext cx="38056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id="{4A4AAED3-9B0F-43BE-941E-F484D0FD9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74" y="640591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8775" indent="-358775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华文仿宋" pitchFamily="2" charset="-122"/>
              </a:rPr>
              <a:t>例题：</a:t>
            </a:r>
            <a:endParaRPr lang="zh-CN" altLang="el-GR" sz="2800" b="1">
              <a:solidFill>
                <a:srgbClr val="FF0000"/>
              </a:solidFill>
              <a:latin typeface="Times New Roman" pitchFamily="18" charset="0"/>
              <a:ea typeface="华文仿宋" pitchFamily="2" charset="-122"/>
            </a:endParaRPr>
          </a:p>
        </p:txBody>
      </p:sp>
      <p:graphicFrame>
        <p:nvGraphicFramePr>
          <p:cNvPr id="33" name="Object 4">
            <a:extLst>
              <a:ext uri="{FF2B5EF4-FFF2-40B4-BE49-F238E27FC236}">
                <a16:creationId xmlns:a16="http://schemas.microsoft.com/office/drawing/2014/main" id="{468F8360-1A0E-47F0-AF78-187988B121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779841"/>
              </p:ext>
            </p:extLst>
          </p:nvPr>
        </p:nvGraphicFramePr>
        <p:xfrm>
          <a:off x="1202108" y="1159703"/>
          <a:ext cx="58578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2" name="Equation" r:id="rId3" imgW="3555720" imgH="241200" progId="Equation.DSMT4">
                  <p:embed/>
                </p:oleObj>
              </mc:Choice>
              <mc:Fallback>
                <p:oleObj name="Equation" r:id="rId3" imgW="3555720" imgH="241200" progId="Equation.DSMT4">
                  <p:embed/>
                  <p:pic>
                    <p:nvPicPr>
                      <p:cNvPr id="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108" y="1159703"/>
                        <a:ext cx="5857875" cy="3968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5">
            <a:extLst>
              <a:ext uri="{FF2B5EF4-FFF2-40B4-BE49-F238E27FC236}">
                <a16:creationId xmlns:a16="http://schemas.microsoft.com/office/drawing/2014/main" id="{2539724D-F5FC-4F82-922B-51AB528D2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3170"/>
              </p:ext>
            </p:extLst>
          </p:nvPr>
        </p:nvGraphicFramePr>
        <p:xfrm>
          <a:off x="1202108" y="1626607"/>
          <a:ext cx="61515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3" name="Equation" r:id="rId5" imgW="3733560" imgH="241200" progId="Equation.DSMT4">
                  <p:embed/>
                </p:oleObj>
              </mc:Choice>
              <mc:Fallback>
                <p:oleObj name="Equation" r:id="rId5" imgW="3733560" imgH="241200" progId="Equation.DSMT4">
                  <p:embed/>
                  <p:pic>
                    <p:nvPicPr>
                      <p:cNvPr id="3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108" y="1626607"/>
                        <a:ext cx="6151563" cy="3968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6">
            <a:extLst>
              <a:ext uri="{FF2B5EF4-FFF2-40B4-BE49-F238E27FC236}">
                <a16:creationId xmlns:a16="http://schemas.microsoft.com/office/drawing/2014/main" id="{77135598-FF37-4F15-A7B9-E6DDEB08E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108" y="2088774"/>
            <a:ext cx="10685092" cy="711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09625" indent="-809625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已知：铅的密度为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11.34g/cm</a:t>
            </a:r>
            <a:r>
              <a:rPr lang="en-US" altLang="zh-CN" sz="20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，求这两种</a:t>
            </a:r>
            <a:r>
              <a:rPr lang="el-GR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光子在铅中的线性衰减系数，质量衰减系数，半衰减厚度和平均自由程。</a:t>
            </a:r>
            <a:endParaRPr lang="zh-CN" altLang="el-GR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1E9F356A-4263-4FE4-8279-CD90C0EE3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72" y="2714716"/>
            <a:ext cx="83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华文仿宋" pitchFamily="2" charset="-122"/>
              </a:rPr>
              <a:t>解：</a:t>
            </a:r>
          </a:p>
        </p:txBody>
      </p:sp>
      <p:graphicFrame>
        <p:nvGraphicFramePr>
          <p:cNvPr id="37" name="Object 10">
            <a:extLst>
              <a:ext uri="{FF2B5EF4-FFF2-40B4-BE49-F238E27FC236}">
                <a16:creationId xmlns:a16="http://schemas.microsoft.com/office/drawing/2014/main" id="{445AA826-1E1A-44EA-AADB-A9B2F8B34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655961"/>
              </p:ext>
            </p:extLst>
          </p:nvPr>
        </p:nvGraphicFramePr>
        <p:xfrm>
          <a:off x="6727571" y="3593537"/>
          <a:ext cx="24955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4" name="Equation" r:id="rId7" imgW="1663560" imgH="927000" progId="Equation.DSMT4">
                  <p:embed/>
                </p:oleObj>
              </mc:Choice>
              <mc:Fallback>
                <p:oleObj name="Equation" r:id="rId7" imgW="1663560" imgH="927000" progId="Equation.DSMT4">
                  <p:embed/>
                  <p:pic>
                    <p:nvPicPr>
                      <p:cNvPr id="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571" y="3593537"/>
                        <a:ext cx="2495550" cy="13906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1">
            <a:extLst>
              <a:ext uri="{FF2B5EF4-FFF2-40B4-BE49-F238E27FC236}">
                <a16:creationId xmlns:a16="http://schemas.microsoft.com/office/drawing/2014/main" id="{A87C255C-323E-485F-BEAB-84E95C3EFA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788910"/>
              </p:ext>
            </p:extLst>
          </p:nvPr>
        </p:nvGraphicFramePr>
        <p:xfrm>
          <a:off x="464420" y="5249221"/>
          <a:ext cx="43894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5" name="Equation" r:id="rId9" imgW="2743200" imgH="431640" progId="Equation.DSMT4">
                  <p:embed/>
                </p:oleObj>
              </mc:Choice>
              <mc:Fallback>
                <p:oleObj name="Equation" r:id="rId9" imgW="2743200" imgH="431640" progId="Equation.DSMT4">
                  <p:embed/>
                  <p:pic>
                    <p:nvPicPr>
                      <p:cNvPr id="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20" y="5249221"/>
                        <a:ext cx="4389437" cy="69056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>
            <a:extLst>
              <a:ext uri="{FF2B5EF4-FFF2-40B4-BE49-F238E27FC236}">
                <a16:creationId xmlns:a16="http://schemas.microsoft.com/office/drawing/2014/main" id="{68A53AD2-4FF8-48D1-A2F3-4656E2EFF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556737"/>
              </p:ext>
            </p:extLst>
          </p:nvPr>
        </p:nvGraphicFramePr>
        <p:xfrm>
          <a:off x="4997821" y="5250809"/>
          <a:ext cx="41243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6" name="Equation" r:id="rId11" imgW="2577960" imgH="431640" progId="Equation.DSMT4">
                  <p:embed/>
                </p:oleObj>
              </mc:Choice>
              <mc:Fallback>
                <p:oleObj name="Equation" r:id="rId11" imgW="2577960" imgH="431640" progId="Equation.DSMT4">
                  <p:embed/>
                  <p:pic>
                    <p:nvPicPr>
                      <p:cNvPr id="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821" y="5250809"/>
                        <a:ext cx="4124325" cy="6889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19">
            <a:extLst>
              <a:ext uri="{FF2B5EF4-FFF2-40B4-BE49-F238E27FC236}">
                <a16:creationId xmlns:a16="http://schemas.microsoft.com/office/drawing/2014/main" id="{78930E6B-604B-40E3-894C-F47427AA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834" y="699722"/>
            <a:ext cx="7559675" cy="406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8775" indent="-358775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铅对</a:t>
            </a:r>
            <a:r>
              <a:rPr lang="en-US" altLang="zh-CN" sz="20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137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0.662MeV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60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1.33MeV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l-GR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射线的反应截面分别为：</a:t>
            </a:r>
            <a:endParaRPr lang="zh-CN" altLang="el-GR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1" name="Object 20">
            <a:extLst>
              <a:ext uri="{FF2B5EF4-FFF2-40B4-BE49-F238E27FC236}">
                <a16:creationId xmlns:a16="http://schemas.microsoft.com/office/drawing/2014/main" id="{B37AFFD1-59C4-4165-B383-65202791A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44142"/>
              </p:ext>
            </p:extLst>
          </p:nvPr>
        </p:nvGraphicFramePr>
        <p:xfrm>
          <a:off x="464420" y="3600802"/>
          <a:ext cx="6142037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7" name="Equation" r:id="rId13" imgW="4724280" imgH="1168200" progId="Equation.DSMT4">
                  <p:embed/>
                </p:oleObj>
              </mc:Choice>
              <mc:Fallback>
                <p:oleObj name="Equation" r:id="rId13" imgW="4724280" imgH="1168200" progId="Equation.DSMT4">
                  <p:embed/>
                  <p:pic>
                    <p:nvPicPr>
                      <p:cNvPr id="4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20" y="3600802"/>
                        <a:ext cx="6142037" cy="151923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21">
            <a:extLst>
              <a:ext uri="{FF2B5EF4-FFF2-40B4-BE49-F238E27FC236}">
                <a16:creationId xmlns:a16="http://schemas.microsoft.com/office/drawing/2014/main" id="{1FCDD708-7E1E-4277-8991-79B57DB27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584695"/>
              </p:ext>
            </p:extLst>
          </p:nvPr>
        </p:nvGraphicFramePr>
        <p:xfrm>
          <a:off x="1130525" y="2957777"/>
          <a:ext cx="3814717" cy="513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8" name="Equation" r:id="rId15" imgW="1790640" imgH="241200" progId="Equation.DSMT4">
                  <p:embed/>
                </p:oleObj>
              </mc:Choice>
              <mc:Fallback>
                <p:oleObj name="Equation" r:id="rId15" imgW="1790640" imgH="241200" progId="Equation.DSMT4">
                  <p:embed/>
                  <p:pic>
                    <p:nvPicPr>
                      <p:cNvPr id="4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525" y="2957777"/>
                        <a:ext cx="3814717" cy="51384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22">
            <a:extLst>
              <a:ext uri="{FF2B5EF4-FFF2-40B4-BE49-F238E27FC236}">
                <a16:creationId xmlns:a16="http://schemas.microsoft.com/office/drawing/2014/main" id="{C9568FCE-F41E-4ECF-A44B-7DAF6094E7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31284"/>
              </p:ext>
            </p:extLst>
          </p:nvPr>
        </p:nvGraphicFramePr>
        <p:xfrm>
          <a:off x="6731983" y="2911238"/>
          <a:ext cx="1355700" cy="53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9" name="Equation" r:id="rId17" imgW="685800" imgH="228600" progId="Equation.DSMT4">
                  <p:embed/>
                </p:oleObj>
              </mc:Choice>
              <mc:Fallback>
                <p:oleObj name="Equation" r:id="rId17" imgW="685800" imgH="228600" progId="Equation.DSMT4">
                  <p:embed/>
                  <p:pic>
                    <p:nvPicPr>
                      <p:cNvPr id="4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983" y="2911238"/>
                        <a:ext cx="1355700" cy="53176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0">
            <a:extLst>
              <a:ext uri="{FF2B5EF4-FFF2-40B4-BE49-F238E27FC236}">
                <a16:creationId xmlns:a16="http://schemas.microsoft.com/office/drawing/2014/main" id="{7A94586F-0FA5-405F-B952-3390A3982E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581367"/>
              </p:ext>
            </p:extLst>
          </p:nvPr>
        </p:nvGraphicFramePr>
        <p:xfrm>
          <a:off x="9344235" y="4492284"/>
          <a:ext cx="23622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00" name="Equation" r:id="rId19" imgW="1574640" imgH="444240" progId="Equation.DSMT4">
                  <p:embed/>
                </p:oleObj>
              </mc:Choice>
              <mc:Fallback>
                <p:oleObj name="Equation" r:id="rId19" imgW="1574640" imgH="444240" progId="Equation.DSMT4">
                  <p:embed/>
                  <p:pic>
                    <p:nvPicPr>
                      <p:cNvPr id="1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4235" y="4492284"/>
                        <a:ext cx="2362200" cy="666750"/>
                      </a:xfrm>
                      <a:prstGeom prst="rect">
                        <a:avLst/>
                      </a:prstGeom>
                      <a:noFill/>
                      <a:ln w="38100" cmpd="dbl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75" descr="https://timgsa.baidu.com/timg?image&amp;quality=80&amp;size=b9999_10000&amp;sec=1605501428224&amp;di=9f0d5c570bc3de76a5d900ea8c877e21&amp;imgtype=0&amp;src=http%3A%2F%2Fimg05.jdzj.com%2Foledit%2FUploadFile%2Fnews2014c%2Fimage%2F20150301%2F20150301225261316131.jpg">
            <a:extLst>
              <a:ext uri="{FF2B5EF4-FFF2-40B4-BE49-F238E27FC236}">
                <a16:creationId xmlns:a16="http://schemas.microsoft.com/office/drawing/2014/main" id="{60753D88-E65D-48F2-A396-494603F56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416" y="313191"/>
            <a:ext cx="2655510" cy="185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Box 6">
            <a:extLst>
              <a:ext uri="{FF2B5EF4-FFF2-40B4-BE49-F238E27FC236}">
                <a16:creationId xmlns:a16="http://schemas.microsoft.com/office/drawing/2014/main" id="{72FC42A2-9A36-43F1-8576-619D1D510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11" y="6159838"/>
            <a:ext cx="10158546" cy="40011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809625" indent="-809625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估算一下：图中的铅砖大约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5cm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厚，利用一块铅砖，可以将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662keV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的光子强度衰减多少倍？</a:t>
            </a:r>
            <a:endParaRPr lang="zh-CN" altLang="el-GR" sz="20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0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82744" y="1"/>
            <a:ext cx="3309256" cy="284671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b="1" dirty="0">
                <a:solidFill>
                  <a:srgbClr val="0000FF"/>
                </a:solidFill>
                <a:sym typeface="Symbol" pitchFamily="18" charset="2"/>
              </a:rPr>
              <a:t>示例</a:t>
            </a:r>
            <a:endParaRPr lang="zh-CN" altLang="en-US" sz="16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8" y="1"/>
            <a:ext cx="38056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67FC124F-BD01-4EE5-9F05-81A75175D6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3347" y="836712"/>
          <a:ext cx="79454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54" name="Equation" r:id="rId3" imgW="4965480" imgH="1143000" progId="Equation.DSMT4">
                  <p:embed/>
                </p:oleObj>
              </mc:Choice>
              <mc:Fallback>
                <p:oleObj name="Equation" r:id="rId3" imgW="4965480" imgH="11430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347" y="836712"/>
                        <a:ext cx="7945438" cy="18288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197CF33C-D848-4BF6-984F-17BC3D8AEB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622" y="2890889"/>
          <a:ext cx="3251200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55" name="Equation" r:id="rId5" imgW="1625400" imgH="927000" progId="Equation.DSMT4">
                  <p:embed/>
                </p:oleObj>
              </mc:Choice>
              <mc:Fallback>
                <p:oleObj name="Equation" r:id="rId5" imgW="1625400" imgH="927000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622" y="2890889"/>
                        <a:ext cx="3251200" cy="18542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59ABA4ED-6E6F-4FF1-8C67-1C8ED40DF4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3347" y="4987380"/>
          <a:ext cx="5257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56" name="Equation" r:id="rId7" imgW="2628720" imgH="431640" progId="Equation.DSMT4">
                  <p:embed/>
                </p:oleObj>
              </mc:Choice>
              <mc:Fallback>
                <p:oleObj name="Equation" r:id="rId7" imgW="2628720" imgH="43164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347" y="4987380"/>
                        <a:ext cx="5257800" cy="8636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B5919EF6-A513-45E8-9CD3-A1EF8F9F94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8088" y="5012780"/>
          <a:ext cx="4241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57" name="Equation" r:id="rId9" imgW="2120760" imgH="419040" progId="Equation.DSMT4">
                  <p:embed/>
                </p:oleObj>
              </mc:Choice>
              <mc:Fallback>
                <p:oleObj name="Equation" r:id="rId9" imgW="2120760" imgH="419040" progId="Equation.DSMT4">
                  <p:embed/>
                  <p:pic>
                    <p:nvPicPr>
                      <p:cNvPr id="22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088" y="5012780"/>
                        <a:ext cx="4241800" cy="8382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6">
            <a:extLst>
              <a:ext uri="{FF2B5EF4-FFF2-40B4-BE49-F238E27FC236}">
                <a16:creationId xmlns:a16="http://schemas.microsoft.com/office/drawing/2014/main" id="{55B8E918-6502-4EBF-A15E-62B9110FE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648" y="6081460"/>
            <a:ext cx="10647960" cy="40011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809625" indent="-809625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估算一下：图中的铅砖大约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5cm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厚，利用一块铅砖，可以将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1.33MeV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的光子强度衰减多少倍？</a:t>
            </a:r>
            <a:endParaRPr lang="zh-CN" altLang="el-GR" sz="20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72F12D-E8CF-4AE6-B5A8-4ED83E83E154}"/>
              </a:ext>
            </a:extLst>
          </p:cNvPr>
          <p:cNvSpPr txBox="1"/>
          <p:nvPr/>
        </p:nvSpPr>
        <p:spPr>
          <a:xfrm>
            <a:off x="20129" y="6447369"/>
            <a:ext cx="1345127" cy="369332"/>
          </a:xfrm>
          <a:custGeom>
            <a:avLst/>
            <a:gdLst>
              <a:gd name="connsiteX0" fmla="*/ 0 w 1345127"/>
              <a:gd name="connsiteY0" fmla="*/ 0 h 369332"/>
              <a:gd name="connsiteX1" fmla="*/ 434924 w 1345127"/>
              <a:gd name="connsiteY1" fmla="*/ 0 h 369332"/>
              <a:gd name="connsiteX2" fmla="*/ 869849 w 1345127"/>
              <a:gd name="connsiteY2" fmla="*/ 0 h 369332"/>
              <a:gd name="connsiteX3" fmla="*/ 1345127 w 1345127"/>
              <a:gd name="connsiteY3" fmla="*/ 0 h 369332"/>
              <a:gd name="connsiteX4" fmla="*/ 1345127 w 1345127"/>
              <a:gd name="connsiteY4" fmla="*/ 369332 h 369332"/>
              <a:gd name="connsiteX5" fmla="*/ 883300 w 1345127"/>
              <a:gd name="connsiteY5" fmla="*/ 369332 h 369332"/>
              <a:gd name="connsiteX6" fmla="*/ 408022 w 1345127"/>
              <a:gd name="connsiteY6" fmla="*/ 369332 h 369332"/>
              <a:gd name="connsiteX7" fmla="*/ 0 w 1345127"/>
              <a:gd name="connsiteY7" fmla="*/ 369332 h 369332"/>
              <a:gd name="connsiteX8" fmla="*/ 0 w 134512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127" h="369332" fill="none" extrusionOk="0">
                <a:moveTo>
                  <a:pt x="0" y="0"/>
                </a:moveTo>
                <a:cubicBezTo>
                  <a:pt x="203862" y="-52181"/>
                  <a:pt x="345198" y="17060"/>
                  <a:pt x="434924" y="0"/>
                </a:cubicBezTo>
                <a:cubicBezTo>
                  <a:pt x="524650" y="-17060"/>
                  <a:pt x="711940" y="1543"/>
                  <a:pt x="869849" y="0"/>
                </a:cubicBezTo>
                <a:cubicBezTo>
                  <a:pt x="1027758" y="-1543"/>
                  <a:pt x="1196595" y="49285"/>
                  <a:pt x="1345127" y="0"/>
                </a:cubicBezTo>
                <a:cubicBezTo>
                  <a:pt x="1356806" y="147759"/>
                  <a:pt x="1321648" y="230831"/>
                  <a:pt x="1345127" y="369332"/>
                </a:cubicBezTo>
                <a:cubicBezTo>
                  <a:pt x="1231244" y="400748"/>
                  <a:pt x="1060646" y="357592"/>
                  <a:pt x="883300" y="369332"/>
                </a:cubicBezTo>
                <a:cubicBezTo>
                  <a:pt x="705954" y="381072"/>
                  <a:pt x="520168" y="344126"/>
                  <a:pt x="408022" y="369332"/>
                </a:cubicBezTo>
                <a:cubicBezTo>
                  <a:pt x="295876" y="394538"/>
                  <a:pt x="174625" y="349393"/>
                  <a:pt x="0" y="369332"/>
                </a:cubicBezTo>
                <a:cubicBezTo>
                  <a:pt x="-5915" y="215556"/>
                  <a:pt x="28921" y="162461"/>
                  <a:pt x="0" y="0"/>
                </a:cubicBezTo>
                <a:close/>
              </a:path>
              <a:path w="1345127" h="369332" stroke="0" extrusionOk="0">
                <a:moveTo>
                  <a:pt x="0" y="0"/>
                </a:moveTo>
                <a:cubicBezTo>
                  <a:pt x="226581" y="-29421"/>
                  <a:pt x="343221" y="32533"/>
                  <a:pt x="475278" y="0"/>
                </a:cubicBezTo>
                <a:cubicBezTo>
                  <a:pt x="607335" y="-32533"/>
                  <a:pt x="823679" y="8356"/>
                  <a:pt x="923654" y="0"/>
                </a:cubicBezTo>
                <a:cubicBezTo>
                  <a:pt x="1023629" y="-8356"/>
                  <a:pt x="1136412" y="33136"/>
                  <a:pt x="1345127" y="0"/>
                </a:cubicBezTo>
                <a:cubicBezTo>
                  <a:pt x="1367635" y="116131"/>
                  <a:pt x="1324042" y="239632"/>
                  <a:pt x="1345127" y="369332"/>
                </a:cubicBezTo>
                <a:cubicBezTo>
                  <a:pt x="1153050" y="380401"/>
                  <a:pt x="1033938" y="337686"/>
                  <a:pt x="896751" y="369332"/>
                </a:cubicBezTo>
                <a:cubicBezTo>
                  <a:pt x="759564" y="400978"/>
                  <a:pt x="584981" y="348386"/>
                  <a:pt x="475278" y="369332"/>
                </a:cubicBezTo>
                <a:cubicBezTo>
                  <a:pt x="365575" y="390278"/>
                  <a:pt x="141647" y="321086"/>
                  <a:pt x="0" y="369332"/>
                </a:cubicBezTo>
                <a:cubicBezTo>
                  <a:pt x="-269" y="205599"/>
                  <a:pt x="40317" y="16331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下页有雨测</a:t>
            </a:r>
          </a:p>
        </p:txBody>
      </p:sp>
    </p:spTree>
    <p:extLst>
      <p:ext uri="{BB962C8B-B14F-4D97-AF65-F5344CB8AC3E}">
        <p14:creationId xmlns:p14="http://schemas.microsoft.com/office/powerpoint/2010/main" val="126162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72298A9-A55E-416D-AB91-58AB6ECD939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5003" y="603079"/>
            <a:ext cx="11969751" cy="157279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我们已经知道光电、康普顿和电子对效应的截面分别正比于原子序数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Z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次方，请问，对于由常见的物体构成的被检测物体来说，哪种效应占主导的时候，我们通过测量射线的衰减能够知道物体的质量厚度？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39C5E2-FD87-4F52-96BC-2C751747FB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25905" y="2528207"/>
            <a:ext cx="1776549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光电效应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92BF41-3876-4249-BD73-C3911EE469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25905" y="3385457"/>
            <a:ext cx="245581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康普顿散射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B5EA83-05D5-4A1C-959D-0500AE2F3A9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525905" y="4242707"/>
            <a:ext cx="245581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电子对效应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AFAC6C8-C92A-4F22-92EB-1684BE9F16B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59130" y="259250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872350-CB46-4618-AC96-EF29B920F20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59130" y="3449750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0210FD-8CBA-4720-AEF3-BE467E8388D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659130" y="430700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A952B16-DB5D-4442-B000-47075089ACF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58AEE775-D139-4CC8-B6D0-52EC8B8C1C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907954"/>
              </p:ext>
            </p:extLst>
          </p:nvPr>
        </p:nvGraphicFramePr>
        <p:xfrm>
          <a:off x="1155293" y="5243625"/>
          <a:ext cx="3524250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57" name="Equation" r:id="rId18" imgW="1155600" imgH="431640" progId="Equation.DSMT4">
                  <p:embed/>
                </p:oleObj>
              </mc:Choice>
              <mc:Fallback>
                <p:oleObj name="Equation" r:id="rId18" imgW="1155600" imgH="43164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D0F96DDF-D040-48B0-8D3E-FEB7496C70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55293" y="5243625"/>
                        <a:ext cx="3524250" cy="131603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3" descr="5">
            <a:extLst>
              <a:ext uri="{FF2B5EF4-FFF2-40B4-BE49-F238E27FC236}">
                <a16:creationId xmlns:a16="http://schemas.microsoft.com/office/drawing/2014/main" id="{1E2B86D6-066F-4430-BBDA-C7520907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2" y="3779417"/>
            <a:ext cx="5113338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Object 5">
            <a:extLst>
              <a:ext uri="{FF2B5EF4-FFF2-40B4-BE49-F238E27FC236}">
                <a16:creationId xmlns:a16="http://schemas.microsoft.com/office/drawing/2014/main" id="{2ED2481F-229C-42C7-81E4-363F163C1E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197986"/>
              </p:ext>
            </p:extLst>
          </p:nvPr>
        </p:nvGraphicFramePr>
        <p:xfrm>
          <a:off x="4638722" y="1988796"/>
          <a:ext cx="3215685" cy="244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58" name="Graph" r:id="rId21" imgW="3624682" imgH="2865120" progId="Origin50.Graph">
                  <p:embed/>
                </p:oleObj>
              </mc:Choice>
              <mc:Fallback>
                <p:oleObj name="Graph" r:id="rId21" imgW="3624682" imgH="2865120" progId="Origin50.Graph">
                  <p:embed/>
                  <p:pic>
                    <p:nvPicPr>
                      <p:cNvPr id="214" name="Object 5">
                        <a:extLst>
                          <a:ext uri="{FF2B5EF4-FFF2-40B4-BE49-F238E27FC236}">
                            <a16:creationId xmlns:a16="http://schemas.microsoft.com/office/drawing/2014/main" id="{FA7E3A0D-781E-427B-A9E9-B7055799A8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370" t="5431" r="2963" b="5475"/>
                      <a:stretch>
                        <a:fillRect/>
                      </a:stretch>
                    </p:blipFill>
                    <p:spPr bwMode="auto">
                      <a:xfrm>
                        <a:off x="4638722" y="1988796"/>
                        <a:ext cx="3215685" cy="2443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CD471ED2-4B05-4A04-AA0B-5FF06DA11261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8" name="TitleBackground">
              <a:extLst>
                <a:ext uri="{FF2B5EF4-FFF2-40B4-BE49-F238E27FC236}">
                  <a16:creationId xmlns:a16="http://schemas.microsoft.com/office/drawing/2014/main" id="{4EB0BC2C-941C-4051-89CD-DD454FD3828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ColorBlock">
              <a:extLst>
                <a:ext uri="{FF2B5EF4-FFF2-40B4-BE49-F238E27FC236}">
                  <a16:creationId xmlns:a16="http://schemas.microsoft.com/office/drawing/2014/main" id="{F2C70BD5-475B-4846-A40C-800845DC553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ypeText">
              <a:extLst>
                <a:ext uri="{FF2B5EF4-FFF2-40B4-BE49-F238E27FC236}">
                  <a16:creationId xmlns:a16="http://schemas.microsoft.com/office/drawing/2014/main" id="{69C2A5EF-BE45-4632-886A-052D58C443A8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1" name="TipText">
              <a:extLst>
                <a:ext uri="{FF2B5EF4-FFF2-40B4-BE49-F238E27FC236}">
                  <a16:creationId xmlns:a16="http://schemas.microsoft.com/office/drawing/2014/main" id="{3D824B8E-EC20-49CD-B05D-B679790F2EA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0370C8E-6835-4234-985E-45BA05402B78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28010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82744" y="1"/>
            <a:ext cx="3309256" cy="28467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600" dirty="0"/>
              <a:t>Physics in </a:t>
            </a:r>
            <a:r>
              <a:rPr lang="zh-CN" altLang="en-US" sz="1600" dirty="0">
                <a:solidFill>
                  <a:srgbClr val="FF0000"/>
                </a:solidFill>
              </a:rPr>
              <a:t>～</a:t>
            </a:r>
            <a:r>
              <a:rPr lang="en-US" altLang="zh-CN" sz="1600" dirty="0">
                <a:solidFill>
                  <a:srgbClr val="FF0000"/>
                </a:solidFill>
              </a:rPr>
              <a:t>MeV </a:t>
            </a:r>
            <a:r>
              <a:rPr lang="en-US" altLang="zh-CN" sz="1600" dirty="0"/>
              <a:t>X-ray imaging</a:t>
            </a:r>
            <a:endParaRPr lang="zh-CN" altLang="en-US" sz="16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8" y="1"/>
            <a:ext cx="38056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453BFF7B-6046-41DF-AF1C-5C77C3D44DD2}"/>
              </a:ext>
            </a:extLst>
          </p:cNvPr>
          <p:cNvGrpSpPr>
            <a:grpSpLocks/>
          </p:cNvGrpSpPr>
          <p:nvPr/>
        </p:nvGrpSpPr>
        <p:grpSpPr bwMode="auto">
          <a:xfrm>
            <a:off x="7033923" y="979488"/>
            <a:ext cx="531813" cy="1871662"/>
            <a:chOff x="3696" y="617"/>
            <a:chExt cx="335" cy="1179"/>
          </a:xfrm>
        </p:grpSpPr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7A2E95DB-9C8F-4685-B475-68B03727A29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">
              <a:off x="3719" y="617"/>
              <a:ext cx="312" cy="316"/>
              <a:chOff x="4830" y="1253"/>
              <a:chExt cx="312" cy="316"/>
            </a:xfrm>
          </p:grpSpPr>
          <p:sp>
            <p:nvSpPr>
              <p:cNvPr id="34" name="Rectangle 5">
                <a:extLst>
                  <a:ext uri="{FF2B5EF4-FFF2-40B4-BE49-F238E27FC236}">
                    <a16:creationId xmlns:a16="http://schemas.microsoft.com/office/drawing/2014/main" id="{E49CE68A-F0DA-4F42-AB21-681C11BBE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253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35" name="Rectangle 6">
                <a:extLst>
                  <a:ext uri="{FF2B5EF4-FFF2-40B4-BE49-F238E27FC236}">
                    <a16:creationId xmlns:a16="http://schemas.microsoft.com/office/drawing/2014/main" id="{83BEA453-B37D-4393-8A92-DE4B66512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318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36" name="Rectangle 7">
                <a:extLst>
                  <a:ext uri="{FF2B5EF4-FFF2-40B4-BE49-F238E27FC236}">
                    <a16:creationId xmlns:a16="http://schemas.microsoft.com/office/drawing/2014/main" id="{49EC35DE-8439-4461-83CC-0AFB31A5E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380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37" name="Rectangle 8">
                <a:extLst>
                  <a:ext uri="{FF2B5EF4-FFF2-40B4-BE49-F238E27FC236}">
                    <a16:creationId xmlns:a16="http://schemas.microsoft.com/office/drawing/2014/main" id="{2D2CA433-DAAB-49BB-9AA9-806C566E2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439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38" name="Rectangle 9">
                <a:extLst>
                  <a:ext uri="{FF2B5EF4-FFF2-40B4-BE49-F238E27FC236}">
                    <a16:creationId xmlns:a16="http://schemas.microsoft.com/office/drawing/2014/main" id="{CA034933-96B5-4915-A50C-1DB587D85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504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77A209C2-C399-4E9A-AB63-F0F8C273CEB9}"/>
                </a:ext>
              </a:extLst>
            </p:cNvPr>
            <p:cNvGrpSpPr>
              <a:grpSpLocks/>
            </p:cNvGrpSpPr>
            <p:nvPr/>
          </p:nvGrpSpPr>
          <p:grpSpPr bwMode="auto">
            <a:xfrm rot="-360000">
              <a:off x="3709" y="954"/>
              <a:ext cx="312" cy="252"/>
              <a:chOff x="4830" y="1657"/>
              <a:chExt cx="312" cy="252"/>
            </a:xfrm>
          </p:grpSpPr>
          <p:sp>
            <p:nvSpPr>
              <p:cNvPr id="30" name="Rectangle 11">
                <a:extLst>
                  <a:ext uri="{FF2B5EF4-FFF2-40B4-BE49-F238E27FC236}">
                    <a16:creationId xmlns:a16="http://schemas.microsoft.com/office/drawing/2014/main" id="{276AA05D-8B26-4F3D-94D0-70760EBDF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657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31" name="Rectangle 12">
                <a:extLst>
                  <a:ext uri="{FF2B5EF4-FFF2-40B4-BE49-F238E27FC236}">
                    <a16:creationId xmlns:a16="http://schemas.microsoft.com/office/drawing/2014/main" id="{F2538524-0559-41A5-BA42-3D74C6426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717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32" name="Rectangle 13">
                <a:extLst>
                  <a:ext uri="{FF2B5EF4-FFF2-40B4-BE49-F238E27FC236}">
                    <a16:creationId xmlns:a16="http://schemas.microsoft.com/office/drawing/2014/main" id="{9DF1B85A-2193-4EC9-9E5B-051DB5954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782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33" name="Rectangle 14">
                <a:extLst>
                  <a:ext uri="{FF2B5EF4-FFF2-40B4-BE49-F238E27FC236}">
                    <a16:creationId xmlns:a16="http://schemas.microsoft.com/office/drawing/2014/main" id="{946A0AD9-0FEB-4984-AE81-D6E197DB8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844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60956A8-FC49-4013-BA22-C3C15B88F337}"/>
                </a:ext>
              </a:extLst>
            </p:cNvPr>
            <p:cNvGrpSpPr>
              <a:grpSpLocks/>
            </p:cNvGrpSpPr>
            <p:nvPr/>
          </p:nvGrpSpPr>
          <p:grpSpPr bwMode="auto">
            <a:xfrm rot="-180000">
              <a:off x="3703" y="1219"/>
              <a:ext cx="312" cy="257"/>
              <a:chOff x="4830" y="1992"/>
              <a:chExt cx="312" cy="257"/>
            </a:xfrm>
          </p:grpSpPr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B616ED09-6A8D-4323-9F72-EC17AE067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992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27" name="Rectangle 17">
                <a:extLst>
                  <a:ext uri="{FF2B5EF4-FFF2-40B4-BE49-F238E27FC236}">
                    <a16:creationId xmlns:a16="http://schemas.microsoft.com/office/drawing/2014/main" id="{E8AECD52-B12F-489D-80C7-EC7793539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2057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28" name="Rectangle 18">
                <a:extLst>
                  <a:ext uri="{FF2B5EF4-FFF2-40B4-BE49-F238E27FC236}">
                    <a16:creationId xmlns:a16="http://schemas.microsoft.com/office/drawing/2014/main" id="{3296D8B2-90B5-41C9-97FB-15CF233BA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2119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8BAB5744-F0D3-4899-8365-F4529C06F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2184"/>
                <a:ext cx="312" cy="65"/>
              </a:xfrm>
              <a:prstGeom prst="rect">
                <a:avLst/>
              </a:prstGeom>
              <a:gradFill rotWithShape="1">
                <a:gsLst>
                  <a:gs pos="0">
                    <a:srgbClr val="B0DC2C"/>
                  </a:gs>
                  <a:gs pos="100000">
                    <a:srgbClr val="CCFF33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</p:grp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1998B664-2FC4-4A29-99AD-4D4C0B398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480"/>
              <a:ext cx="312" cy="65"/>
            </a:xfrm>
            <a:prstGeom prst="rect">
              <a:avLst/>
            </a:prstGeom>
            <a:gradFill rotWithShape="1">
              <a:gsLst>
                <a:gs pos="0">
                  <a:srgbClr val="B0DC2C"/>
                </a:gs>
                <a:gs pos="100000">
                  <a:srgbClr val="CCFF33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7ADDBBE6-20EB-4F2C-8509-D581F78C7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45"/>
              <a:ext cx="312" cy="65"/>
            </a:xfrm>
            <a:prstGeom prst="rect">
              <a:avLst/>
            </a:prstGeom>
            <a:gradFill rotWithShape="1">
              <a:gsLst>
                <a:gs pos="0">
                  <a:srgbClr val="B0DC2C"/>
                </a:gs>
                <a:gs pos="100000">
                  <a:srgbClr val="CCFF33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2C8A0B36-5D52-41CD-9F03-AE7DC2C3D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607"/>
              <a:ext cx="312" cy="65"/>
            </a:xfrm>
            <a:prstGeom prst="rect">
              <a:avLst/>
            </a:prstGeom>
            <a:gradFill rotWithShape="1">
              <a:gsLst>
                <a:gs pos="0">
                  <a:srgbClr val="B0DC2C"/>
                </a:gs>
                <a:gs pos="100000">
                  <a:srgbClr val="CCFF33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33A06CCE-E7C4-4558-A3F8-309C09E37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666"/>
              <a:ext cx="312" cy="65"/>
            </a:xfrm>
            <a:prstGeom prst="rect">
              <a:avLst/>
            </a:prstGeom>
            <a:gradFill rotWithShape="1">
              <a:gsLst>
                <a:gs pos="0">
                  <a:srgbClr val="B0DC2C"/>
                </a:gs>
                <a:gs pos="100000">
                  <a:srgbClr val="CCFF33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AB8D617F-337F-47DD-886F-C6892BE70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731"/>
              <a:ext cx="312" cy="65"/>
            </a:xfrm>
            <a:prstGeom prst="rect">
              <a:avLst/>
            </a:prstGeom>
            <a:gradFill rotWithShape="1">
              <a:gsLst>
                <a:gs pos="0">
                  <a:srgbClr val="B0DC2C"/>
                </a:gs>
                <a:gs pos="100000">
                  <a:srgbClr val="CCFF33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</p:grpSp>
      <p:grpSp>
        <p:nvGrpSpPr>
          <p:cNvPr id="39" name="Group 25">
            <a:extLst>
              <a:ext uri="{FF2B5EF4-FFF2-40B4-BE49-F238E27FC236}">
                <a16:creationId xmlns:a16="http://schemas.microsoft.com/office/drawing/2014/main" id="{793A473C-9841-4BF3-BA0B-FC0393DD9292}"/>
              </a:ext>
            </a:extLst>
          </p:cNvPr>
          <p:cNvGrpSpPr>
            <a:grpSpLocks/>
          </p:cNvGrpSpPr>
          <p:nvPr/>
        </p:nvGrpSpPr>
        <p:grpSpPr bwMode="auto">
          <a:xfrm>
            <a:off x="2444461" y="1844675"/>
            <a:ext cx="3706812" cy="941388"/>
            <a:chOff x="805" y="1162"/>
            <a:chExt cx="2335" cy="593"/>
          </a:xfrm>
        </p:grpSpPr>
        <p:grpSp>
          <p:nvGrpSpPr>
            <p:cNvPr id="40" name="Group 26">
              <a:extLst>
                <a:ext uri="{FF2B5EF4-FFF2-40B4-BE49-F238E27FC236}">
                  <a16:creationId xmlns:a16="http://schemas.microsoft.com/office/drawing/2014/main" id="{5F075B3E-3954-4976-8BD6-DE10706D1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" y="1669"/>
              <a:ext cx="2335" cy="86"/>
              <a:chOff x="357" y="896"/>
              <a:chExt cx="2335" cy="86"/>
            </a:xfrm>
          </p:grpSpPr>
          <p:grpSp>
            <p:nvGrpSpPr>
              <p:cNvPr id="98" name="Group 27">
                <a:extLst>
                  <a:ext uri="{FF2B5EF4-FFF2-40B4-BE49-F238E27FC236}">
                    <a16:creationId xmlns:a16="http://schemas.microsoft.com/office/drawing/2014/main" id="{C5673349-FC0B-4C02-92A5-B01CC78E34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40000">
                <a:off x="357" y="910"/>
                <a:ext cx="503" cy="72"/>
                <a:chOff x="249" y="3845"/>
                <a:chExt cx="1542" cy="220"/>
              </a:xfrm>
            </p:grpSpPr>
            <p:grpSp>
              <p:nvGrpSpPr>
                <p:cNvPr id="108" name="Group 28">
                  <a:extLst>
                    <a:ext uri="{FF2B5EF4-FFF2-40B4-BE49-F238E27FC236}">
                      <a16:creationId xmlns:a16="http://schemas.microsoft.com/office/drawing/2014/main" id="{58CDECE2-C593-4433-9699-BD5AA7FE4C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845"/>
                  <a:ext cx="1316" cy="220"/>
                  <a:chOff x="249" y="3161"/>
                  <a:chExt cx="4897" cy="820"/>
                </a:xfrm>
              </p:grpSpPr>
              <p:grpSp>
                <p:nvGrpSpPr>
                  <p:cNvPr id="110" name="Group 29">
                    <a:extLst>
                      <a:ext uri="{FF2B5EF4-FFF2-40B4-BE49-F238E27FC236}">
                        <a16:creationId xmlns:a16="http://schemas.microsoft.com/office/drawing/2014/main" id="{FF3A05C4-EAF8-4B37-AE02-5C6100BA67D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9" y="3339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114" name="Freeform 30">
                      <a:extLst>
                        <a:ext uri="{FF2B5EF4-FFF2-40B4-BE49-F238E27FC236}">
                          <a16:creationId xmlns:a16="http://schemas.microsoft.com/office/drawing/2014/main" id="{4CDC122F-BCF5-4C87-9381-CE009AD6ED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5" name="Freeform 31">
                      <a:extLst>
                        <a:ext uri="{FF2B5EF4-FFF2-40B4-BE49-F238E27FC236}">
                          <a16:creationId xmlns:a16="http://schemas.microsoft.com/office/drawing/2014/main" id="{5B965B24-9C84-4A84-B3DF-939983109B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11" name="Group 32">
                    <a:extLst>
                      <a:ext uri="{FF2B5EF4-FFF2-40B4-BE49-F238E27FC236}">
                        <a16:creationId xmlns:a16="http://schemas.microsoft.com/office/drawing/2014/main" id="{B127372B-CBD9-4F36-AF29-4B4C43072A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96" y="3161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112" name="Freeform 33">
                      <a:extLst>
                        <a:ext uri="{FF2B5EF4-FFF2-40B4-BE49-F238E27FC236}">
                          <a16:creationId xmlns:a16="http://schemas.microsoft.com/office/drawing/2014/main" id="{1ABD59FD-26EE-425F-BECC-D8C15A029B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" name="Freeform 34">
                      <a:extLst>
                        <a:ext uri="{FF2B5EF4-FFF2-40B4-BE49-F238E27FC236}">
                          <a16:creationId xmlns:a16="http://schemas.microsoft.com/office/drawing/2014/main" id="{C160876E-1F22-4F00-B9AF-ED7B281695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09" name="Line 35">
                  <a:extLst>
                    <a:ext uri="{FF2B5EF4-FFF2-40B4-BE49-F238E27FC236}">
                      <a16:creationId xmlns:a16="http://schemas.microsoft.com/office/drawing/2014/main" id="{082D65F3-DB0A-41DA-976B-3977464326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3903"/>
                  <a:ext cx="226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9" name="Group 36">
                <a:extLst>
                  <a:ext uri="{FF2B5EF4-FFF2-40B4-BE49-F238E27FC236}">
                    <a16:creationId xmlns:a16="http://schemas.microsoft.com/office/drawing/2014/main" id="{523E7D60-C1E9-41A9-A799-B3FDEC8A38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40000">
                <a:off x="2188" y="896"/>
                <a:ext cx="504" cy="72"/>
                <a:chOff x="249" y="3845"/>
                <a:chExt cx="1542" cy="220"/>
              </a:xfrm>
            </p:grpSpPr>
            <p:grpSp>
              <p:nvGrpSpPr>
                <p:cNvPr id="100" name="Group 37">
                  <a:extLst>
                    <a:ext uri="{FF2B5EF4-FFF2-40B4-BE49-F238E27FC236}">
                      <a16:creationId xmlns:a16="http://schemas.microsoft.com/office/drawing/2014/main" id="{A1BA9E48-A5B3-4529-B9AD-5C7B3F9282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845"/>
                  <a:ext cx="1316" cy="220"/>
                  <a:chOff x="249" y="3161"/>
                  <a:chExt cx="4897" cy="820"/>
                </a:xfrm>
              </p:grpSpPr>
              <p:grpSp>
                <p:nvGrpSpPr>
                  <p:cNvPr id="102" name="Group 38">
                    <a:extLst>
                      <a:ext uri="{FF2B5EF4-FFF2-40B4-BE49-F238E27FC236}">
                        <a16:creationId xmlns:a16="http://schemas.microsoft.com/office/drawing/2014/main" id="{8F17669C-5131-4485-994B-AA0EB250AB9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9" y="3339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106" name="Freeform 39">
                      <a:extLst>
                        <a:ext uri="{FF2B5EF4-FFF2-40B4-BE49-F238E27FC236}">
                          <a16:creationId xmlns:a16="http://schemas.microsoft.com/office/drawing/2014/main" id="{AA65AD4D-24B4-4B44-81AB-D4EEDB9AEE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7" name="Freeform 40">
                      <a:extLst>
                        <a:ext uri="{FF2B5EF4-FFF2-40B4-BE49-F238E27FC236}">
                          <a16:creationId xmlns:a16="http://schemas.microsoft.com/office/drawing/2014/main" id="{BD9D3066-1CF2-4C64-9C28-A55FE7BC0D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3" name="Group 41">
                    <a:extLst>
                      <a:ext uri="{FF2B5EF4-FFF2-40B4-BE49-F238E27FC236}">
                        <a16:creationId xmlns:a16="http://schemas.microsoft.com/office/drawing/2014/main" id="{233E55EC-D706-403D-A1FA-9669912757A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96" y="3161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104" name="Freeform 42">
                      <a:extLst>
                        <a:ext uri="{FF2B5EF4-FFF2-40B4-BE49-F238E27FC236}">
                          <a16:creationId xmlns:a16="http://schemas.microsoft.com/office/drawing/2014/main" id="{8C784AF3-CFB8-43DA-A69A-54BA4DDD8D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" name="Freeform 43">
                      <a:extLst>
                        <a:ext uri="{FF2B5EF4-FFF2-40B4-BE49-F238E27FC236}">
                          <a16:creationId xmlns:a16="http://schemas.microsoft.com/office/drawing/2014/main" id="{7B4A7650-D3C4-458C-AA6D-736A035D3A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01" name="Line 44">
                  <a:extLst>
                    <a:ext uri="{FF2B5EF4-FFF2-40B4-BE49-F238E27FC236}">
                      <a16:creationId xmlns:a16="http://schemas.microsoft.com/office/drawing/2014/main" id="{DE209C89-A747-449F-90A8-5F73327E6A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3903"/>
                  <a:ext cx="226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prstDash val="sysDot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" name="Group 45">
              <a:extLst>
                <a:ext uri="{FF2B5EF4-FFF2-40B4-BE49-F238E27FC236}">
                  <a16:creationId xmlns:a16="http://schemas.microsoft.com/office/drawing/2014/main" id="{DC3BF7C8-AF94-4B6F-AEDE-C93A247D05C1}"/>
                </a:ext>
              </a:extLst>
            </p:cNvPr>
            <p:cNvGrpSpPr>
              <a:grpSpLocks/>
            </p:cNvGrpSpPr>
            <p:nvPr/>
          </p:nvGrpSpPr>
          <p:grpSpPr bwMode="auto">
            <a:xfrm rot="-180000">
              <a:off x="805" y="1525"/>
              <a:ext cx="2335" cy="86"/>
              <a:chOff x="357" y="896"/>
              <a:chExt cx="2335" cy="86"/>
            </a:xfrm>
          </p:grpSpPr>
          <p:grpSp>
            <p:nvGrpSpPr>
              <p:cNvPr id="80" name="Group 46">
                <a:extLst>
                  <a:ext uri="{FF2B5EF4-FFF2-40B4-BE49-F238E27FC236}">
                    <a16:creationId xmlns:a16="http://schemas.microsoft.com/office/drawing/2014/main" id="{706FF97E-7039-4C17-8144-50C25A2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40000">
                <a:off x="357" y="910"/>
                <a:ext cx="503" cy="72"/>
                <a:chOff x="249" y="3845"/>
                <a:chExt cx="1542" cy="220"/>
              </a:xfrm>
            </p:grpSpPr>
            <p:grpSp>
              <p:nvGrpSpPr>
                <p:cNvPr id="90" name="Group 47">
                  <a:extLst>
                    <a:ext uri="{FF2B5EF4-FFF2-40B4-BE49-F238E27FC236}">
                      <a16:creationId xmlns:a16="http://schemas.microsoft.com/office/drawing/2014/main" id="{41173CA4-EF13-4C96-9979-50E682DB9B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845"/>
                  <a:ext cx="1316" cy="220"/>
                  <a:chOff x="249" y="3161"/>
                  <a:chExt cx="4897" cy="820"/>
                </a:xfrm>
              </p:grpSpPr>
              <p:grpSp>
                <p:nvGrpSpPr>
                  <p:cNvPr id="92" name="Group 48">
                    <a:extLst>
                      <a:ext uri="{FF2B5EF4-FFF2-40B4-BE49-F238E27FC236}">
                        <a16:creationId xmlns:a16="http://schemas.microsoft.com/office/drawing/2014/main" id="{E57F3FB5-EC79-41B9-918B-99BA48EBEF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9" y="3339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96" name="Freeform 49">
                      <a:extLst>
                        <a:ext uri="{FF2B5EF4-FFF2-40B4-BE49-F238E27FC236}">
                          <a16:creationId xmlns:a16="http://schemas.microsoft.com/office/drawing/2014/main" id="{5E4A48B2-EA58-4957-BE63-922A515649E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7" name="Freeform 50">
                      <a:extLst>
                        <a:ext uri="{FF2B5EF4-FFF2-40B4-BE49-F238E27FC236}">
                          <a16:creationId xmlns:a16="http://schemas.microsoft.com/office/drawing/2014/main" id="{D5AB6941-8ECD-4DD6-A3AA-99A5C566D2E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3" name="Group 51">
                    <a:extLst>
                      <a:ext uri="{FF2B5EF4-FFF2-40B4-BE49-F238E27FC236}">
                        <a16:creationId xmlns:a16="http://schemas.microsoft.com/office/drawing/2014/main" id="{4FB599D6-C463-481B-A94A-34102857B0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96" y="3161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94" name="Freeform 52">
                      <a:extLst>
                        <a:ext uri="{FF2B5EF4-FFF2-40B4-BE49-F238E27FC236}">
                          <a16:creationId xmlns:a16="http://schemas.microsoft.com/office/drawing/2014/main" id="{67E94542-BEF5-43B5-BFC8-FDC6C24A74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5" name="Freeform 53">
                      <a:extLst>
                        <a:ext uri="{FF2B5EF4-FFF2-40B4-BE49-F238E27FC236}">
                          <a16:creationId xmlns:a16="http://schemas.microsoft.com/office/drawing/2014/main" id="{96654F29-E660-4396-8200-C1DAC8FA5F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91" name="Line 54">
                  <a:extLst>
                    <a:ext uri="{FF2B5EF4-FFF2-40B4-BE49-F238E27FC236}">
                      <a16:creationId xmlns:a16="http://schemas.microsoft.com/office/drawing/2014/main" id="{FE2A1BDA-EAD3-45F7-ABAD-73184E99A9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3903"/>
                  <a:ext cx="226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1" name="Group 55">
                <a:extLst>
                  <a:ext uri="{FF2B5EF4-FFF2-40B4-BE49-F238E27FC236}">
                    <a16:creationId xmlns:a16="http://schemas.microsoft.com/office/drawing/2014/main" id="{7C091FBF-4E54-4C43-B41C-A36BC367E8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40000">
                <a:off x="2188" y="896"/>
                <a:ext cx="504" cy="72"/>
                <a:chOff x="249" y="3845"/>
                <a:chExt cx="1542" cy="220"/>
              </a:xfrm>
            </p:grpSpPr>
            <p:grpSp>
              <p:nvGrpSpPr>
                <p:cNvPr id="82" name="Group 56">
                  <a:extLst>
                    <a:ext uri="{FF2B5EF4-FFF2-40B4-BE49-F238E27FC236}">
                      <a16:creationId xmlns:a16="http://schemas.microsoft.com/office/drawing/2014/main" id="{0A166F11-C26C-4752-8389-C8F1AD08B4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845"/>
                  <a:ext cx="1316" cy="220"/>
                  <a:chOff x="249" y="3161"/>
                  <a:chExt cx="4897" cy="820"/>
                </a:xfrm>
              </p:grpSpPr>
              <p:grpSp>
                <p:nvGrpSpPr>
                  <p:cNvPr id="84" name="Group 57">
                    <a:extLst>
                      <a:ext uri="{FF2B5EF4-FFF2-40B4-BE49-F238E27FC236}">
                        <a16:creationId xmlns:a16="http://schemas.microsoft.com/office/drawing/2014/main" id="{5DF78781-7DF0-424E-B320-7933C41DB7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9" y="3339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88" name="Freeform 58">
                      <a:extLst>
                        <a:ext uri="{FF2B5EF4-FFF2-40B4-BE49-F238E27FC236}">
                          <a16:creationId xmlns:a16="http://schemas.microsoft.com/office/drawing/2014/main" id="{4B5D5DFD-56B0-439E-B537-6360C2492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9" name="Freeform 59">
                      <a:extLst>
                        <a:ext uri="{FF2B5EF4-FFF2-40B4-BE49-F238E27FC236}">
                          <a16:creationId xmlns:a16="http://schemas.microsoft.com/office/drawing/2014/main" id="{5E5266C6-CC17-42D0-A19B-85CDBF42BA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85" name="Group 60">
                    <a:extLst>
                      <a:ext uri="{FF2B5EF4-FFF2-40B4-BE49-F238E27FC236}">
                        <a16:creationId xmlns:a16="http://schemas.microsoft.com/office/drawing/2014/main" id="{6675EF3C-A509-485E-ABF1-1C70893C1B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96" y="3161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86" name="Freeform 61">
                      <a:extLst>
                        <a:ext uri="{FF2B5EF4-FFF2-40B4-BE49-F238E27FC236}">
                          <a16:creationId xmlns:a16="http://schemas.microsoft.com/office/drawing/2014/main" id="{76078FE4-A5D8-4174-90B6-E5F73B7F4A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" name="Freeform 62">
                      <a:extLst>
                        <a:ext uri="{FF2B5EF4-FFF2-40B4-BE49-F238E27FC236}">
                          <a16:creationId xmlns:a16="http://schemas.microsoft.com/office/drawing/2014/main" id="{7772C99F-2C46-43EA-BFF4-30E49D967E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8E1451C1-2714-4CC8-BC9E-79061A87A1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3903"/>
                  <a:ext cx="226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prstDash val="sysDot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2" name="Group 64">
              <a:extLst>
                <a:ext uri="{FF2B5EF4-FFF2-40B4-BE49-F238E27FC236}">
                  <a16:creationId xmlns:a16="http://schemas.microsoft.com/office/drawing/2014/main" id="{268AD792-8C29-47EE-AFE6-56B389E1F14C}"/>
                </a:ext>
              </a:extLst>
            </p:cNvPr>
            <p:cNvGrpSpPr>
              <a:grpSpLocks/>
            </p:cNvGrpSpPr>
            <p:nvPr/>
          </p:nvGrpSpPr>
          <p:grpSpPr bwMode="auto">
            <a:xfrm rot="-360000">
              <a:off x="805" y="1343"/>
              <a:ext cx="2335" cy="86"/>
              <a:chOff x="357" y="896"/>
              <a:chExt cx="2335" cy="86"/>
            </a:xfrm>
          </p:grpSpPr>
          <p:grpSp>
            <p:nvGrpSpPr>
              <p:cNvPr id="62" name="Group 65">
                <a:extLst>
                  <a:ext uri="{FF2B5EF4-FFF2-40B4-BE49-F238E27FC236}">
                    <a16:creationId xmlns:a16="http://schemas.microsoft.com/office/drawing/2014/main" id="{D77CDD33-2E40-4A60-8375-48F024FF30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40000">
                <a:off x="357" y="910"/>
                <a:ext cx="503" cy="72"/>
                <a:chOff x="249" y="3845"/>
                <a:chExt cx="1542" cy="220"/>
              </a:xfrm>
            </p:grpSpPr>
            <p:grpSp>
              <p:nvGrpSpPr>
                <p:cNvPr id="72" name="Group 66">
                  <a:extLst>
                    <a:ext uri="{FF2B5EF4-FFF2-40B4-BE49-F238E27FC236}">
                      <a16:creationId xmlns:a16="http://schemas.microsoft.com/office/drawing/2014/main" id="{826938D1-E604-4C86-B936-7DBEC03F68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845"/>
                  <a:ext cx="1316" cy="220"/>
                  <a:chOff x="249" y="3161"/>
                  <a:chExt cx="4897" cy="820"/>
                </a:xfrm>
              </p:grpSpPr>
              <p:grpSp>
                <p:nvGrpSpPr>
                  <p:cNvPr id="74" name="Group 67">
                    <a:extLst>
                      <a:ext uri="{FF2B5EF4-FFF2-40B4-BE49-F238E27FC236}">
                        <a16:creationId xmlns:a16="http://schemas.microsoft.com/office/drawing/2014/main" id="{3268F4D6-859E-4A0A-8E99-DF5FB71F6F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9" y="3339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78" name="Freeform 68">
                      <a:extLst>
                        <a:ext uri="{FF2B5EF4-FFF2-40B4-BE49-F238E27FC236}">
                          <a16:creationId xmlns:a16="http://schemas.microsoft.com/office/drawing/2014/main" id="{043CAACC-5C9F-44AD-88F0-AB3473C280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9" name="Freeform 69">
                      <a:extLst>
                        <a:ext uri="{FF2B5EF4-FFF2-40B4-BE49-F238E27FC236}">
                          <a16:creationId xmlns:a16="http://schemas.microsoft.com/office/drawing/2014/main" id="{DBA80E5F-4982-46CE-9284-BB61B62B32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5" name="Group 70">
                    <a:extLst>
                      <a:ext uri="{FF2B5EF4-FFF2-40B4-BE49-F238E27FC236}">
                        <a16:creationId xmlns:a16="http://schemas.microsoft.com/office/drawing/2014/main" id="{2B80E6A1-EF8D-4284-A543-C961792A6F3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96" y="3161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76" name="Freeform 71">
                      <a:extLst>
                        <a:ext uri="{FF2B5EF4-FFF2-40B4-BE49-F238E27FC236}">
                          <a16:creationId xmlns:a16="http://schemas.microsoft.com/office/drawing/2014/main" id="{395AD2FB-E9AE-48EE-A9BE-F8A74EE033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7" name="Freeform 72">
                      <a:extLst>
                        <a:ext uri="{FF2B5EF4-FFF2-40B4-BE49-F238E27FC236}">
                          <a16:creationId xmlns:a16="http://schemas.microsoft.com/office/drawing/2014/main" id="{56D04F71-1A36-4F25-BD64-868CAFF901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73" name="Line 73">
                  <a:extLst>
                    <a:ext uri="{FF2B5EF4-FFF2-40B4-BE49-F238E27FC236}">
                      <a16:creationId xmlns:a16="http://schemas.microsoft.com/office/drawing/2014/main" id="{C93B886B-96E4-4BD4-A0BC-7C5DC4BCA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3903"/>
                  <a:ext cx="226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Group 74">
                <a:extLst>
                  <a:ext uri="{FF2B5EF4-FFF2-40B4-BE49-F238E27FC236}">
                    <a16:creationId xmlns:a16="http://schemas.microsoft.com/office/drawing/2014/main" id="{C46EF9CC-C97D-46BE-9B1A-08B90B5C60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40000">
                <a:off x="2188" y="896"/>
                <a:ext cx="504" cy="72"/>
                <a:chOff x="249" y="3845"/>
                <a:chExt cx="1542" cy="220"/>
              </a:xfrm>
            </p:grpSpPr>
            <p:grpSp>
              <p:nvGrpSpPr>
                <p:cNvPr id="64" name="Group 75">
                  <a:extLst>
                    <a:ext uri="{FF2B5EF4-FFF2-40B4-BE49-F238E27FC236}">
                      <a16:creationId xmlns:a16="http://schemas.microsoft.com/office/drawing/2014/main" id="{64917D4E-F248-497C-9CA7-0F74851001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845"/>
                  <a:ext cx="1316" cy="220"/>
                  <a:chOff x="249" y="3161"/>
                  <a:chExt cx="4897" cy="820"/>
                </a:xfrm>
              </p:grpSpPr>
              <p:grpSp>
                <p:nvGrpSpPr>
                  <p:cNvPr id="66" name="Group 76">
                    <a:extLst>
                      <a:ext uri="{FF2B5EF4-FFF2-40B4-BE49-F238E27FC236}">
                        <a16:creationId xmlns:a16="http://schemas.microsoft.com/office/drawing/2014/main" id="{65870D7D-C83E-4BE0-B50A-FAEBF7F915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9" y="3339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70" name="Freeform 77">
                      <a:extLst>
                        <a:ext uri="{FF2B5EF4-FFF2-40B4-BE49-F238E27FC236}">
                          <a16:creationId xmlns:a16="http://schemas.microsoft.com/office/drawing/2014/main" id="{EA1C61BB-546A-4B4A-A24A-22FE6E3D69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" name="Freeform 78">
                      <a:extLst>
                        <a:ext uri="{FF2B5EF4-FFF2-40B4-BE49-F238E27FC236}">
                          <a16:creationId xmlns:a16="http://schemas.microsoft.com/office/drawing/2014/main" id="{4372AB96-BECE-482B-AB0F-BDD4D7093CD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7" name="Group 79">
                    <a:extLst>
                      <a:ext uri="{FF2B5EF4-FFF2-40B4-BE49-F238E27FC236}">
                        <a16:creationId xmlns:a16="http://schemas.microsoft.com/office/drawing/2014/main" id="{7547B136-0206-4E87-8EC9-AB7483D974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96" y="3161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68" name="Freeform 80">
                      <a:extLst>
                        <a:ext uri="{FF2B5EF4-FFF2-40B4-BE49-F238E27FC236}">
                          <a16:creationId xmlns:a16="http://schemas.microsoft.com/office/drawing/2014/main" id="{26664921-4FF0-45D3-A33B-D4A1C207DF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9" name="Freeform 81">
                      <a:extLst>
                        <a:ext uri="{FF2B5EF4-FFF2-40B4-BE49-F238E27FC236}">
                          <a16:creationId xmlns:a16="http://schemas.microsoft.com/office/drawing/2014/main" id="{0748C0FD-F8A8-460C-8309-2F43F55701E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65" name="Line 82">
                  <a:extLst>
                    <a:ext uri="{FF2B5EF4-FFF2-40B4-BE49-F238E27FC236}">
                      <a16:creationId xmlns:a16="http://schemas.microsoft.com/office/drawing/2014/main" id="{22377B90-DBE1-4961-9A5F-9441D52550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3903"/>
                  <a:ext cx="226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prstDash val="sysDot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3" name="Group 83">
              <a:extLst>
                <a:ext uri="{FF2B5EF4-FFF2-40B4-BE49-F238E27FC236}">
                  <a16:creationId xmlns:a16="http://schemas.microsoft.com/office/drawing/2014/main" id="{D1750395-A294-4361-8BB7-8ADBEE44FF1F}"/>
                </a:ext>
              </a:extLst>
            </p:cNvPr>
            <p:cNvGrpSpPr>
              <a:grpSpLocks/>
            </p:cNvGrpSpPr>
            <p:nvPr/>
          </p:nvGrpSpPr>
          <p:grpSpPr bwMode="auto">
            <a:xfrm rot="-540000">
              <a:off x="805" y="1162"/>
              <a:ext cx="2335" cy="86"/>
              <a:chOff x="357" y="896"/>
              <a:chExt cx="2335" cy="86"/>
            </a:xfrm>
          </p:grpSpPr>
          <p:grpSp>
            <p:nvGrpSpPr>
              <p:cNvPr id="44" name="Group 84">
                <a:extLst>
                  <a:ext uri="{FF2B5EF4-FFF2-40B4-BE49-F238E27FC236}">
                    <a16:creationId xmlns:a16="http://schemas.microsoft.com/office/drawing/2014/main" id="{0398CADC-50D2-41A8-B1AB-55E297B001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40000">
                <a:off x="357" y="910"/>
                <a:ext cx="503" cy="72"/>
                <a:chOff x="249" y="3845"/>
                <a:chExt cx="1542" cy="220"/>
              </a:xfrm>
            </p:grpSpPr>
            <p:grpSp>
              <p:nvGrpSpPr>
                <p:cNvPr id="54" name="Group 85">
                  <a:extLst>
                    <a:ext uri="{FF2B5EF4-FFF2-40B4-BE49-F238E27FC236}">
                      <a16:creationId xmlns:a16="http://schemas.microsoft.com/office/drawing/2014/main" id="{D5633969-A652-42F1-91FA-4FEEB7DF2C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845"/>
                  <a:ext cx="1316" cy="220"/>
                  <a:chOff x="249" y="3161"/>
                  <a:chExt cx="4897" cy="820"/>
                </a:xfrm>
              </p:grpSpPr>
              <p:grpSp>
                <p:nvGrpSpPr>
                  <p:cNvPr id="56" name="Group 86">
                    <a:extLst>
                      <a:ext uri="{FF2B5EF4-FFF2-40B4-BE49-F238E27FC236}">
                        <a16:creationId xmlns:a16="http://schemas.microsoft.com/office/drawing/2014/main" id="{5EDF859C-89F2-42EF-ACA2-A16A4D9E924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9" y="3339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60" name="Freeform 87">
                      <a:extLst>
                        <a:ext uri="{FF2B5EF4-FFF2-40B4-BE49-F238E27FC236}">
                          <a16:creationId xmlns:a16="http://schemas.microsoft.com/office/drawing/2014/main" id="{294E0B69-5296-43B9-894B-3F5E3CB445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1" name="Freeform 88">
                      <a:extLst>
                        <a:ext uri="{FF2B5EF4-FFF2-40B4-BE49-F238E27FC236}">
                          <a16:creationId xmlns:a16="http://schemas.microsoft.com/office/drawing/2014/main" id="{DB4B6642-66EC-4874-8FE4-C0F7203244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7" name="Group 89">
                    <a:extLst>
                      <a:ext uri="{FF2B5EF4-FFF2-40B4-BE49-F238E27FC236}">
                        <a16:creationId xmlns:a16="http://schemas.microsoft.com/office/drawing/2014/main" id="{3A9D4509-D855-4949-BF56-662D00035E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96" y="3161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58" name="Freeform 90">
                      <a:extLst>
                        <a:ext uri="{FF2B5EF4-FFF2-40B4-BE49-F238E27FC236}">
                          <a16:creationId xmlns:a16="http://schemas.microsoft.com/office/drawing/2014/main" id="{FE2590EE-ED2D-4258-BE9C-A76F68483EE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9" name="Freeform 91">
                      <a:extLst>
                        <a:ext uri="{FF2B5EF4-FFF2-40B4-BE49-F238E27FC236}">
                          <a16:creationId xmlns:a16="http://schemas.microsoft.com/office/drawing/2014/main" id="{85F1E030-1D02-4A29-9238-2812C6C100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55" name="Line 92">
                  <a:extLst>
                    <a:ext uri="{FF2B5EF4-FFF2-40B4-BE49-F238E27FC236}">
                      <a16:creationId xmlns:a16="http://schemas.microsoft.com/office/drawing/2014/main" id="{2264D2F8-A106-4890-9430-1AB0C478A8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3903"/>
                  <a:ext cx="226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" name="Group 93">
                <a:extLst>
                  <a:ext uri="{FF2B5EF4-FFF2-40B4-BE49-F238E27FC236}">
                    <a16:creationId xmlns:a16="http://schemas.microsoft.com/office/drawing/2014/main" id="{EB5C60A2-B71A-4918-BB5E-33B3F33A53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40000">
                <a:off x="2188" y="896"/>
                <a:ext cx="504" cy="72"/>
                <a:chOff x="249" y="3845"/>
                <a:chExt cx="1542" cy="220"/>
              </a:xfrm>
            </p:grpSpPr>
            <p:grpSp>
              <p:nvGrpSpPr>
                <p:cNvPr id="46" name="Group 94">
                  <a:extLst>
                    <a:ext uri="{FF2B5EF4-FFF2-40B4-BE49-F238E27FC236}">
                      <a16:creationId xmlns:a16="http://schemas.microsoft.com/office/drawing/2014/main" id="{70DBFE4A-04D5-4622-838F-A88BBD2578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845"/>
                  <a:ext cx="1316" cy="220"/>
                  <a:chOff x="249" y="3161"/>
                  <a:chExt cx="4897" cy="820"/>
                </a:xfrm>
              </p:grpSpPr>
              <p:grpSp>
                <p:nvGrpSpPr>
                  <p:cNvPr id="48" name="Group 95">
                    <a:extLst>
                      <a:ext uri="{FF2B5EF4-FFF2-40B4-BE49-F238E27FC236}">
                        <a16:creationId xmlns:a16="http://schemas.microsoft.com/office/drawing/2014/main" id="{0A77AC3A-46E7-447D-B045-48FED383DF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9" y="3339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52" name="Freeform 96">
                      <a:extLst>
                        <a:ext uri="{FF2B5EF4-FFF2-40B4-BE49-F238E27FC236}">
                          <a16:creationId xmlns:a16="http://schemas.microsoft.com/office/drawing/2014/main" id="{5CE483C8-F9C7-414C-9A1F-B1529E99B7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3" name="Freeform 97">
                      <a:extLst>
                        <a:ext uri="{FF2B5EF4-FFF2-40B4-BE49-F238E27FC236}">
                          <a16:creationId xmlns:a16="http://schemas.microsoft.com/office/drawing/2014/main" id="{99E0C937-DCC1-4721-891A-E0712507D2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9" name="Group 98">
                    <a:extLst>
                      <a:ext uri="{FF2B5EF4-FFF2-40B4-BE49-F238E27FC236}">
                        <a16:creationId xmlns:a16="http://schemas.microsoft.com/office/drawing/2014/main" id="{2B6DB1F1-5DB8-4A85-BFFE-88D3F48BE4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96" y="3161"/>
                    <a:ext cx="2450" cy="642"/>
                    <a:chOff x="249" y="3339"/>
                    <a:chExt cx="2450" cy="642"/>
                  </a:xfrm>
                </p:grpSpPr>
                <p:sp>
                  <p:nvSpPr>
                    <p:cNvPr id="50" name="Freeform 99">
                      <a:extLst>
                        <a:ext uri="{FF2B5EF4-FFF2-40B4-BE49-F238E27FC236}">
                          <a16:creationId xmlns:a16="http://schemas.microsoft.com/office/drawing/2014/main" id="{7688E0D3-626A-4759-A598-B73FAA81BF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" y="3422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" name="Freeform 100">
                      <a:extLst>
                        <a:ext uri="{FF2B5EF4-FFF2-40B4-BE49-F238E27FC236}">
                          <a16:creationId xmlns:a16="http://schemas.microsoft.com/office/drawing/2014/main" id="{609A45D1-9B50-4927-A646-9739E023A2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74" y="3339"/>
                      <a:ext cx="1225" cy="559"/>
                    </a:xfrm>
                    <a:custGeom>
                      <a:avLst/>
                      <a:gdLst>
                        <a:gd name="T0" fmla="*/ 0 w 1225"/>
                        <a:gd name="T1" fmla="*/ 326 h 559"/>
                        <a:gd name="T2" fmla="*/ 318 w 1225"/>
                        <a:gd name="T3" fmla="*/ 8 h 559"/>
                        <a:gd name="T4" fmla="*/ 635 w 1225"/>
                        <a:gd name="T5" fmla="*/ 280 h 559"/>
                        <a:gd name="T6" fmla="*/ 907 w 1225"/>
                        <a:gd name="T7" fmla="*/ 552 h 559"/>
                        <a:gd name="T8" fmla="*/ 1225 w 1225"/>
                        <a:gd name="T9" fmla="*/ 235 h 5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225" h="559">
                          <a:moveTo>
                            <a:pt x="0" y="326"/>
                          </a:moveTo>
                          <a:cubicBezTo>
                            <a:pt x="106" y="171"/>
                            <a:pt x="212" y="16"/>
                            <a:pt x="318" y="8"/>
                          </a:cubicBezTo>
                          <a:cubicBezTo>
                            <a:pt x="424" y="0"/>
                            <a:pt x="537" y="190"/>
                            <a:pt x="635" y="280"/>
                          </a:cubicBezTo>
                          <a:cubicBezTo>
                            <a:pt x="733" y="370"/>
                            <a:pt x="809" y="559"/>
                            <a:pt x="907" y="552"/>
                          </a:cubicBezTo>
                          <a:cubicBezTo>
                            <a:pt x="1005" y="545"/>
                            <a:pt x="1115" y="390"/>
                            <a:pt x="1225" y="235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FF3300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47" name="Line 101">
                  <a:extLst>
                    <a:ext uri="{FF2B5EF4-FFF2-40B4-BE49-F238E27FC236}">
                      <a16:creationId xmlns:a16="http://schemas.microsoft.com/office/drawing/2014/main" id="{84A8EC40-331F-4B9A-BF98-7FE3926238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3903"/>
                  <a:ext cx="226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prstDash val="sysDot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116" name="Picture 102" descr="靶">
            <a:extLst>
              <a:ext uri="{FF2B5EF4-FFF2-40B4-BE49-F238E27FC236}">
                <a16:creationId xmlns:a16="http://schemas.microsoft.com/office/drawing/2014/main" id="{12562C71-F1AE-4179-8F32-6AA2B20B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5" r="22212"/>
          <a:stretch>
            <a:fillRect/>
          </a:stretch>
        </p:blipFill>
        <p:spPr bwMode="auto">
          <a:xfrm>
            <a:off x="1417348" y="2347913"/>
            <a:ext cx="57626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Rectangle 103">
            <a:extLst>
              <a:ext uri="{FF2B5EF4-FFF2-40B4-BE49-F238E27FC236}">
                <a16:creationId xmlns:a16="http://schemas.microsoft.com/office/drawing/2014/main" id="{76A6EAB8-A929-4E5A-B628-BAE80821F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036" y="585788"/>
            <a:ext cx="1819275" cy="2266950"/>
          </a:xfrm>
          <a:prstGeom prst="rect">
            <a:avLst/>
          </a:prstGeom>
          <a:solidFill>
            <a:schemeClr val="folHlink">
              <a:alpha val="10196"/>
            </a:schemeClr>
          </a:solidFill>
          <a:ln w="76200" cmpd="tri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华文仿宋" pitchFamily="2" charset="-122"/>
            </a:endParaRPr>
          </a:p>
        </p:txBody>
      </p:sp>
      <p:pic>
        <p:nvPicPr>
          <p:cNvPr id="118" name="Picture 104" descr="416641">
            <a:extLst>
              <a:ext uri="{FF2B5EF4-FFF2-40B4-BE49-F238E27FC236}">
                <a16:creationId xmlns:a16="http://schemas.microsoft.com/office/drawing/2014/main" id="{A6FF0221-5857-4EAE-834E-C2FFE449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61" y="11969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05" descr="10436963_014558">
            <a:extLst>
              <a:ext uri="{FF2B5EF4-FFF2-40B4-BE49-F238E27FC236}">
                <a16:creationId xmlns:a16="http://schemas.microsoft.com/office/drawing/2014/main" id="{36DF549A-5AA7-4D9D-8992-729E1B76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36" y="1997075"/>
            <a:ext cx="136842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" name="Group 106">
            <a:extLst>
              <a:ext uri="{FF2B5EF4-FFF2-40B4-BE49-F238E27FC236}">
                <a16:creationId xmlns:a16="http://schemas.microsoft.com/office/drawing/2014/main" id="{C2AF385C-738E-4FF6-857C-00EED8560DA9}"/>
              </a:ext>
            </a:extLst>
          </p:cNvPr>
          <p:cNvGrpSpPr>
            <a:grpSpLocks/>
          </p:cNvGrpSpPr>
          <p:nvPr/>
        </p:nvGrpSpPr>
        <p:grpSpPr bwMode="auto">
          <a:xfrm rot="-300000">
            <a:off x="3577936" y="1916113"/>
            <a:ext cx="798512" cy="114300"/>
            <a:chOff x="249" y="3845"/>
            <a:chExt cx="1542" cy="220"/>
          </a:xfrm>
        </p:grpSpPr>
        <p:grpSp>
          <p:nvGrpSpPr>
            <p:cNvPr id="121" name="Group 107">
              <a:extLst>
                <a:ext uri="{FF2B5EF4-FFF2-40B4-BE49-F238E27FC236}">
                  <a16:creationId xmlns:a16="http://schemas.microsoft.com/office/drawing/2014/main" id="{A981F40C-F430-48D2-B979-E14FD0C7B2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3845"/>
              <a:ext cx="1316" cy="220"/>
              <a:chOff x="249" y="3161"/>
              <a:chExt cx="4897" cy="820"/>
            </a:xfrm>
          </p:grpSpPr>
          <p:grpSp>
            <p:nvGrpSpPr>
              <p:cNvPr id="123" name="Group 108">
                <a:extLst>
                  <a:ext uri="{FF2B5EF4-FFF2-40B4-BE49-F238E27FC236}">
                    <a16:creationId xmlns:a16="http://schemas.microsoft.com/office/drawing/2014/main" id="{493094E5-EC3D-43DC-8157-ED85BDC16F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" y="3339"/>
                <a:ext cx="2450" cy="642"/>
                <a:chOff x="249" y="3339"/>
                <a:chExt cx="2450" cy="642"/>
              </a:xfrm>
            </p:grpSpPr>
            <p:sp>
              <p:nvSpPr>
                <p:cNvPr id="127" name="Freeform 109">
                  <a:extLst>
                    <a:ext uri="{FF2B5EF4-FFF2-40B4-BE49-F238E27FC236}">
                      <a16:creationId xmlns:a16="http://schemas.microsoft.com/office/drawing/2014/main" id="{59227065-2847-4015-98C9-3095009F1E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" y="3422"/>
                  <a:ext cx="1225" cy="559"/>
                </a:xfrm>
                <a:custGeom>
                  <a:avLst/>
                  <a:gdLst>
                    <a:gd name="T0" fmla="*/ 0 w 1225"/>
                    <a:gd name="T1" fmla="*/ 326 h 559"/>
                    <a:gd name="T2" fmla="*/ 318 w 1225"/>
                    <a:gd name="T3" fmla="*/ 8 h 559"/>
                    <a:gd name="T4" fmla="*/ 635 w 1225"/>
                    <a:gd name="T5" fmla="*/ 280 h 559"/>
                    <a:gd name="T6" fmla="*/ 907 w 1225"/>
                    <a:gd name="T7" fmla="*/ 552 h 559"/>
                    <a:gd name="T8" fmla="*/ 1225 w 1225"/>
                    <a:gd name="T9" fmla="*/ 235 h 5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25" h="559">
                      <a:moveTo>
                        <a:pt x="0" y="326"/>
                      </a:moveTo>
                      <a:cubicBezTo>
                        <a:pt x="106" y="171"/>
                        <a:pt x="212" y="16"/>
                        <a:pt x="318" y="8"/>
                      </a:cubicBezTo>
                      <a:cubicBezTo>
                        <a:pt x="424" y="0"/>
                        <a:pt x="537" y="190"/>
                        <a:pt x="635" y="280"/>
                      </a:cubicBezTo>
                      <a:cubicBezTo>
                        <a:pt x="733" y="370"/>
                        <a:pt x="809" y="559"/>
                        <a:pt x="907" y="552"/>
                      </a:cubicBezTo>
                      <a:cubicBezTo>
                        <a:pt x="1005" y="545"/>
                        <a:pt x="1115" y="390"/>
                        <a:pt x="1225" y="235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FF33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10">
                  <a:extLst>
                    <a:ext uri="{FF2B5EF4-FFF2-40B4-BE49-F238E27FC236}">
                      <a16:creationId xmlns:a16="http://schemas.microsoft.com/office/drawing/2014/main" id="{6D435B4F-FA86-41B1-88FB-8044E7C708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" y="3339"/>
                  <a:ext cx="1225" cy="559"/>
                </a:xfrm>
                <a:custGeom>
                  <a:avLst/>
                  <a:gdLst>
                    <a:gd name="T0" fmla="*/ 0 w 1225"/>
                    <a:gd name="T1" fmla="*/ 326 h 559"/>
                    <a:gd name="T2" fmla="*/ 318 w 1225"/>
                    <a:gd name="T3" fmla="*/ 8 h 559"/>
                    <a:gd name="T4" fmla="*/ 635 w 1225"/>
                    <a:gd name="T5" fmla="*/ 280 h 559"/>
                    <a:gd name="T6" fmla="*/ 907 w 1225"/>
                    <a:gd name="T7" fmla="*/ 552 h 559"/>
                    <a:gd name="T8" fmla="*/ 1225 w 1225"/>
                    <a:gd name="T9" fmla="*/ 235 h 5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25" h="559">
                      <a:moveTo>
                        <a:pt x="0" y="326"/>
                      </a:moveTo>
                      <a:cubicBezTo>
                        <a:pt x="106" y="171"/>
                        <a:pt x="212" y="16"/>
                        <a:pt x="318" y="8"/>
                      </a:cubicBezTo>
                      <a:cubicBezTo>
                        <a:pt x="424" y="0"/>
                        <a:pt x="537" y="190"/>
                        <a:pt x="635" y="280"/>
                      </a:cubicBezTo>
                      <a:cubicBezTo>
                        <a:pt x="733" y="370"/>
                        <a:pt x="809" y="559"/>
                        <a:pt x="907" y="552"/>
                      </a:cubicBezTo>
                      <a:cubicBezTo>
                        <a:pt x="1005" y="545"/>
                        <a:pt x="1115" y="390"/>
                        <a:pt x="1225" y="235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FF33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Group 111">
                <a:extLst>
                  <a:ext uri="{FF2B5EF4-FFF2-40B4-BE49-F238E27FC236}">
                    <a16:creationId xmlns:a16="http://schemas.microsoft.com/office/drawing/2014/main" id="{D7D3CE3F-21F5-456C-BC50-CD8BACADC7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96" y="3161"/>
                <a:ext cx="2450" cy="642"/>
                <a:chOff x="249" y="3339"/>
                <a:chExt cx="2450" cy="642"/>
              </a:xfrm>
            </p:grpSpPr>
            <p:sp>
              <p:nvSpPr>
                <p:cNvPr id="125" name="Freeform 112">
                  <a:extLst>
                    <a:ext uri="{FF2B5EF4-FFF2-40B4-BE49-F238E27FC236}">
                      <a16:creationId xmlns:a16="http://schemas.microsoft.com/office/drawing/2014/main" id="{93093807-F683-4383-9930-6C50915B48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" y="3422"/>
                  <a:ext cx="1225" cy="559"/>
                </a:xfrm>
                <a:custGeom>
                  <a:avLst/>
                  <a:gdLst>
                    <a:gd name="T0" fmla="*/ 0 w 1225"/>
                    <a:gd name="T1" fmla="*/ 326 h 559"/>
                    <a:gd name="T2" fmla="*/ 318 w 1225"/>
                    <a:gd name="T3" fmla="*/ 8 h 559"/>
                    <a:gd name="T4" fmla="*/ 635 w 1225"/>
                    <a:gd name="T5" fmla="*/ 280 h 559"/>
                    <a:gd name="T6" fmla="*/ 907 w 1225"/>
                    <a:gd name="T7" fmla="*/ 552 h 559"/>
                    <a:gd name="T8" fmla="*/ 1225 w 1225"/>
                    <a:gd name="T9" fmla="*/ 235 h 5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25" h="559">
                      <a:moveTo>
                        <a:pt x="0" y="326"/>
                      </a:moveTo>
                      <a:cubicBezTo>
                        <a:pt x="106" y="171"/>
                        <a:pt x="212" y="16"/>
                        <a:pt x="318" y="8"/>
                      </a:cubicBezTo>
                      <a:cubicBezTo>
                        <a:pt x="424" y="0"/>
                        <a:pt x="537" y="190"/>
                        <a:pt x="635" y="280"/>
                      </a:cubicBezTo>
                      <a:cubicBezTo>
                        <a:pt x="733" y="370"/>
                        <a:pt x="809" y="559"/>
                        <a:pt x="907" y="552"/>
                      </a:cubicBezTo>
                      <a:cubicBezTo>
                        <a:pt x="1005" y="545"/>
                        <a:pt x="1115" y="390"/>
                        <a:pt x="1225" y="235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FF33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113">
                  <a:extLst>
                    <a:ext uri="{FF2B5EF4-FFF2-40B4-BE49-F238E27FC236}">
                      <a16:creationId xmlns:a16="http://schemas.microsoft.com/office/drawing/2014/main" id="{1E8EAE7A-DBF7-4761-9EA9-3BCC85BE7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" y="3339"/>
                  <a:ext cx="1225" cy="559"/>
                </a:xfrm>
                <a:custGeom>
                  <a:avLst/>
                  <a:gdLst>
                    <a:gd name="T0" fmla="*/ 0 w 1225"/>
                    <a:gd name="T1" fmla="*/ 326 h 559"/>
                    <a:gd name="T2" fmla="*/ 318 w 1225"/>
                    <a:gd name="T3" fmla="*/ 8 h 559"/>
                    <a:gd name="T4" fmla="*/ 635 w 1225"/>
                    <a:gd name="T5" fmla="*/ 280 h 559"/>
                    <a:gd name="T6" fmla="*/ 907 w 1225"/>
                    <a:gd name="T7" fmla="*/ 552 h 559"/>
                    <a:gd name="T8" fmla="*/ 1225 w 1225"/>
                    <a:gd name="T9" fmla="*/ 235 h 5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25" h="559">
                      <a:moveTo>
                        <a:pt x="0" y="326"/>
                      </a:moveTo>
                      <a:cubicBezTo>
                        <a:pt x="106" y="171"/>
                        <a:pt x="212" y="16"/>
                        <a:pt x="318" y="8"/>
                      </a:cubicBezTo>
                      <a:cubicBezTo>
                        <a:pt x="424" y="0"/>
                        <a:pt x="537" y="190"/>
                        <a:pt x="635" y="280"/>
                      </a:cubicBezTo>
                      <a:cubicBezTo>
                        <a:pt x="733" y="370"/>
                        <a:pt x="809" y="559"/>
                        <a:pt x="907" y="552"/>
                      </a:cubicBezTo>
                      <a:cubicBezTo>
                        <a:pt x="1005" y="545"/>
                        <a:pt x="1115" y="390"/>
                        <a:pt x="1225" y="235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FF33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2" name="Line 114">
              <a:extLst>
                <a:ext uri="{FF2B5EF4-FFF2-40B4-BE49-F238E27FC236}">
                  <a16:creationId xmlns:a16="http://schemas.microsoft.com/office/drawing/2014/main" id="{E7FB4595-3E82-425A-B554-D3E228B28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903"/>
              <a:ext cx="226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9" name="Oval 115">
            <a:extLst>
              <a:ext uri="{FF2B5EF4-FFF2-40B4-BE49-F238E27FC236}">
                <a16:creationId xmlns:a16="http://schemas.microsoft.com/office/drawing/2014/main" id="{F3439516-D5D1-4352-853B-76864E603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098" y="1844675"/>
            <a:ext cx="71438" cy="7143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华文仿宋" pitchFamily="2" charset="-122"/>
            </a:endParaRPr>
          </a:p>
        </p:txBody>
      </p:sp>
      <p:sp>
        <p:nvSpPr>
          <p:cNvPr id="130" name="Text Box 116">
            <a:extLst>
              <a:ext uri="{FF2B5EF4-FFF2-40B4-BE49-F238E27FC236}">
                <a16:creationId xmlns:a16="http://schemas.microsoft.com/office/drawing/2014/main" id="{E9727B73-EB95-4A13-9092-96FA5DADF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473" y="3148013"/>
            <a:ext cx="2587625" cy="346075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Photoelectric absorption</a:t>
            </a:r>
          </a:p>
        </p:txBody>
      </p:sp>
      <p:sp>
        <p:nvSpPr>
          <p:cNvPr id="131" name="Text Box 117">
            <a:extLst>
              <a:ext uri="{FF2B5EF4-FFF2-40B4-BE49-F238E27FC236}">
                <a16:creationId xmlns:a16="http://schemas.microsoft.com/office/drawing/2014/main" id="{EAA897D4-DE1F-4893-BED0-B7A99F82F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9736" y="3148013"/>
            <a:ext cx="2112962" cy="346075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Compton scattering</a:t>
            </a:r>
          </a:p>
        </p:txBody>
      </p:sp>
      <p:sp>
        <p:nvSpPr>
          <p:cNvPr id="132" name="Text Box 118">
            <a:extLst>
              <a:ext uri="{FF2B5EF4-FFF2-40B4-BE49-F238E27FC236}">
                <a16:creationId xmlns:a16="http://schemas.microsoft.com/office/drawing/2014/main" id="{B2EB8E8E-F63D-40B0-975B-31BF6900C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348" y="3148013"/>
            <a:ext cx="1695450" cy="346075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Pair production</a:t>
            </a:r>
          </a:p>
        </p:txBody>
      </p:sp>
      <p:cxnSp>
        <p:nvCxnSpPr>
          <p:cNvPr id="133" name="AutoShape 119">
            <a:extLst>
              <a:ext uri="{FF2B5EF4-FFF2-40B4-BE49-F238E27FC236}">
                <a16:creationId xmlns:a16="http://schemas.microsoft.com/office/drawing/2014/main" id="{2FAE3FAB-546A-460C-A03D-B54B9B78BEEF}"/>
              </a:ext>
            </a:extLst>
          </p:cNvPr>
          <p:cNvCxnSpPr>
            <a:cxnSpLocks noChangeShapeType="1"/>
            <a:stCxn id="129" idx="4"/>
            <a:endCxn id="130" idx="0"/>
          </p:cNvCxnSpPr>
          <p:nvPr/>
        </p:nvCxnSpPr>
        <p:spPr bwMode="auto">
          <a:xfrm rot="5400000">
            <a:off x="2871499" y="1612900"/>
            <a:ext cx="1231900" cy="1838325"/>
          </a:xfrm>
          <a:prstGeom prst="curvedConnector3">
            <a:avLst>
              <a:gd name="adj1" fmla="val 49870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AutoShape 120">
            <a:extLst>
              <a:ext uri="{FF2B5EF4-FFF2-40B4-BE49-F238E27FC236}">
                <a16:creationId xmlns:a16="http://schemas.microsoft.com/office/drawing/2014/main" id="{6923E30F-B465-40D1-A44D-AE3E2A45E16B}"/>
              </a:ext>
            </a:extLst>
          </p:cNvPr>
          <p:cNvCxnSpPr>
            <a:cxnSpLocks noChangeShapeType="1"/>
            <a:stCxn id="129" idx="4"/>
            <a:endCxn id="131" idx="0"/>
          </p:cNvCxnSpPr>
          <p:nvPr/>
        </p:nvCxnSpPr>
        <p:spPr bwMode="auto">
          <a:xfrm rot="16200000" flipH="1">
            <a:off x="4120861" y="2201863"/>
            <a:ext cx="1231900" cy="660400"/>
          </a:xfrm>
          <a:prstGeom prst="curvedConnector3">
            <a:avLst>
              <a:gd name="adj1" fmla="val 49870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AutoShape 121">
            <a:extLst>
              <a:ext uri="{FF2B5EF4-FFF2-40B4-BE49-F238E27FC236}">
                <a16:creationId xmlns:a16="http://schemas.microsoft.com/office/drawing/2014/main" id="{E2E333A3-0687-4DB0-B3CB-9AE8B563D83F}"/>
              </a:ext>
            </a:extLst>
          </p:cNvPr>
          <p:cNvCxnSpPr>
            <a:cxnSpLocks noChangeShapeType="1"/>
            <a:stCxn id="129" idx="4"/>
            <a:endCxn id="132" idx="0"/>
          </p:cNvCxnSpPr>
          <p:nvPr/>
        </p:nvCxnSpPr>
        <p:spPr bwMode="auto">
          <a:xfrm rot="16200000" flipH="1">
            <a:off x="5132892" y="1189832"/>
            <a:ext cx="1231900" cy="2684462"/>
          </a:xfrm>
          <a:prstGeom prst="curvedConnector3">
            <a:avLst>
              <a:gd name="adj1" fmla="val 49870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6" name="Object 122">
            <a:extLst>
              <a:ext uri="{FF2B5EF4-FFF2-40B4-BE49-F238E27FC236}">
                <a16:creationId xmlns:a16="http://schemas.microsoft.com/office/drawing/2014/main" id="{C5B463FC-20FD-4471-90FD-54A6DA694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237753"/>
              </p:ext>
            </p:extLst>
          </p:nvPr>
        </p:nvGraphicFramePr>
        <p:xfrm>
          <a:off x="1922173" y="3573463"/>
          <a:ext cx="10080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78" name="Equation" r:id="rId6" imgW="583920" imgH="253800" progId="Equation.DSMT4">
                  <p:embed/>
                </p:oleObj>
              </mc:Choice>
              <mc:Fallback>
                <p:oleObj name="Equation" r:id="rId6" imgW="583920" imgH="253800" progId="Equation.DSMT4">
                  <p:embed/>
                  <p:pic>
                    <p:nvPicPr>
                      <p:cNvPr id="135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173" y="3573463"/>
                        <a:ext cx="1008063" cy="4381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23">
            <a:extLst>
              <a:ext uri="{FF2B5EF4-FFF2-40B4-BE49-F238E27FC236}">
                <a16:creationId xmlns:a16="http://schemas.microsoft.com/office/drawing/2014/main" id="{F0527919-4FCF-4A44-8315-9EF1C7517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1572"/>
              </p:ext>
            </p:extLst>
          </p:nvPr>
        </p:nvGraphicFramePr>
        <p:xfrm>
          <a:off x="4508211" y="3582988"/>
          <a:ext cx="8763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79" name="Equation" r:id="rId8" imgW="507960" imgH="241200" progId="Equation.DSMT4">
                  <p:embed/>
                </p:oleObj>
              </mc:Choice>
              <mc:Fallback>
                <p:oleObj name="Equation" r:id="rId8" imgW="507960" imgH="241200" progId="Equation.DSMT4">
                  <p:embed/>
                  <p:pic>
                    <p:nvPicPr>
                      <p:cNvPr id="136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211" y="3582988"/>
                        <a:ext cx="876300" cy="4175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8" name="Group 124">
            <a:extLst>
              <a:ext uri="{FF2B5EF4-FFF2-40B4-BE49-F238E27FC236}">
                <a16:creationId xmlns:a16="http://schemas.microsoft.com/office/drawing/2014/main" id="{76ED05AC-78CE-4DCF-A381-FA9511FF7619}"/>
              </a:ext>
            </a:extLst>
          </p:cNvPr>
          <p:cNvGrpSpPr>
            <a:grpSpLocks/>
          </p:cNvGrpSpPr>
          <p:nvPr/>
        </p:nvGrpSpPr>
        <p:grpSpPr bwMode="auto">
          <a:xfrm rot="-2904532">
            <a:off x="4399467" y="1623219"/>
            <a:ext cx="366713" cy="142875"/>
            <a:chOff x="249" y="3845"/>
            <a:chExt cx="1542" cy="220"/>
          </a:xfrm>
        </p:grpSpPr>
        <p:grpSp>
          <p:nvGrpSpPr>
            <p:cNvPr id="139" name="Group 125">
              <a:extLst>
                <a:ext uri="{FF2B5EF4-FFF2-40B4-BE49-F238E27FC236}">
                  <a16:creationId xmlns:a16="http://schemas.microsoft.com/office/drawing/2014/main" id="{DB44035E-9250-4851-A21D-CD2B398F45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3845"/>
              <a:ext cx="1316" cy="220"/>
              <a:chOff x="249" y="3161"/>
              <a:chExt cx="4897" cy="820"/>
            </a:xfrm>
          </p:grpSpPr>
          <p:grpSp>
            <p:nvGrpSpPr>
              <p:cNvPr id="141" name="Group 126">
                <a:extLst>
                  <a:ext uri="{FF2B5EF4-FFF2-40B4-BE49-F238E27FC236}">
                    <a16:creationId xmlns:a16="http://schemas.microsoft.com/office/drawing/2014/main" id="{3586FC18-9754-4B75-B0EF-3B5AFC761A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" y="3339"/>
                <a:ext cx="2450" cy="642"/>
                <a:chOff x="249" y="3339"/>
                <a:chExt cx="2450" cy="642"/>
              </a:xfrm>
            </p:grpSpPr>
            <p:sp>
              <p:nvSpPr>
                <p:cNvPr id="145" name="Freeform 127">
                  <a:extLst>
                    <a:ext uri="{FF2B5EF4-FFF2-40B4-BE49-F238E27FC236}">
                      <a16:creationId xmlns:a16="http://schemas.microsoft.com/office/drawing/2014/main" id="{D1961939-7985-411A-860F-A847DD2EF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" y="3422"/>
                  <a:ext cx="1225" cy="559"/>
                </a:xfrm>
                <a:custGeom>
                  <a:avLst/>
                  <a:gdLst>
                    <a:gd name="T0" fmla="*/ 0 w 1225"/>
                    <a:gd name="T1" fmla="*/ 326 h 559"/>
                    <a:gd name="T2" fmla="*/ 318 w 1225"/>
                    <a:gd name="T3" fmla="*/ 8 h 559"/>
                    <a:gd name="T4" fmla="*/ 635 w 1225"/>
                    <a:gd name="T5" fmla="*/ 280 h 559"/>
                    <a:gd name="T6" fmla="*/ 907 w 1225"/>
                    <a:gd name="T7" fmla="*/ 552 h 559"/>
                    <a:gd name="T8" fmla="*/ 1225 w 1225"/>
                    <a:gd name="T9" fmla="*/ 235 h 5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25" h="559">
                      <a:moveTo>
                        <a:pt x="0" y="326"/>
                      </a:moveTo>
                      <a:cubicBezTo>
                        <a:pt x="106" y="171"/>
                        <a:pt x="212" y="16"/>
                        <a:pt x="318" y="8"/>
                      </a:cubicBezTo>
                      <a:cubicBezTo>
                        <a:pt x="424" y="0"/>
                        <a:pt x="537" y="190"/>
                        <a:pt x="635" y="280"/>
                      </a:cubicBezTo>
                      <a:cubicBezTo>
                        <a:pt x="733" y="370"/>
                        <a:pt x="809" y="559"/>
                        <a:pt x="907" y="552"/>
                      </a:cubicBezTo>
                      <a:cubicBezTo>
                        <a:pt x="1005" y="545"/>
                        <a:pt x="1115" y="390"/>
                        <a:pt x="1225" y="235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FF33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6" name="Freeform 128">
                  <a:extLst>
                    <a:ext uri="{FF2B5EF4-FFF2-40B4-BE49-F238E27FC236}">
                      <a16:creationId xmlns:a16="http://schemas.microsoft.com/office/drawing/2014/main" id="{ECA1D48B-A5B1-4390-87E7-5F2DA864DC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" y="3339"/>
                  <a:ext cx="1225" cy="559"/>
                </a:xfrm>
                <a:custGeom>
                  <a:avLst/>
                  <a:gdLst>
                    <a:gd name="T0" fmla="*/ 0 w 1225"/>
                    <a:gd name="T1" fmla="*/ 326 h 559"/>
                    <a:gd name="T2" fmla="*/ 318 w 1225"/>
                    <a:gd name="T3" fmla="*/ 8 h 559"/>
                    <a:gd name="T4" fmla="*/ 635 w 1225"/>
                    <a:gd name="T5" fmla="*/ 280 h 559"/>
                    <a:gd name="T6" fmla="*/ 907 w 1225"/>
                    <a:gd name="T7" fmla="*/ 552 h 559"/>
                    <a:gd name="T8" fmla="*/ 1225 w 1225"/>
                    <a:gd name="T9" fmla="*/ 235 h 5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25" h="559">
                      <a:moveTo>
                        <a:pt x="0" y="326"/>
                      </a:moveTo>
                      <a:cubicBezTo>
                        <a:pt x="106" y="171"/>
                        <a:pt x="212" y="16"/>
                        <a:pt x="318" y="8"/>
                      </a:cubicBezTo>
                      <a:cubicBezTo>
                        <a:pt x="424" y="0"/>
                        <a:pt x="537" y="190"/>
                        <a:pt x="635" y="280"/>
                      </a:cubicBezTo>
                      <a:cubicBezTo>
                        <a:pt x="733" y="370"/>
                        <a:pt x="809" y="559"/>
                        <a:pt x="907" y="552"/>
                      </a:cubicBezTo>
                      <a:cubicBezTo>
                        <a:pt x="1005" y="545"/>
                        <a:pt x="1115" y="390"/>
                        <a:pt x="1225" y="235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FF33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2" name="Group 129">
                <a:extLst>
                  <a:ext uri="{FF2B5EF4-FFF2-40B4-BE49-F238E27FC236}">
                    <a16:creationId xmlns:a16="http://schemas.microsoft.com/office/drawing/2014/main" id="{58102963-901A-43BE-9332-7C3892CDF7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96" y="3161"/>
                <a:ext cx="2450" cy="642"/>
                <a:chOff x="249" y="3339"/>
                <a:chExt cx="2450" cy="642"/>
              </a:xfrm>
            </p:grpSpPr>
            <p:sp>
              <p:nvSpPr>
                <p:cNvPr id="143" name="Freeform 130">
                  <a:extLst>
                    <a:ext uri="{FF2B5EF4-FFF2-40B4-BE49-F238E27FC236}">
                      <a16:creationId xmlns:a16="http://schemas.microsoft.com/office/drawing/2014/main" id="{1E62EEBB-7776-4723-AC26-757228A1C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" y="3422"/>
                  <a:ext cx="1225" cy="559"/>
                </a:xfrm>
                <a:custGeom>
                  <a:avLst/>
                  <a:gdLst>
                    <a:gd name="T0" fmla="*/ 0 w 1225"/>
                    <a:gd name="T1" fmla="*/ 326 h 559"/>
                    <a:gd name="T2" fmla="*/ 318 w 1225"/>
                    <a:gd name="T3" fmla="*/ 8 h 559"/>
                    <a:gd name="T4" fmla="*/ 635 w 1225"/>
                    <a:gd name="T5" fmla="*/ 280 h 559"/>
                    <a:gd name="T6" fmla="*/ 907 w 1225"/>
                    <a:gd name="T7" fmla="*/ 552 h 559"/>
                    <a:gd name="T8" fmla="*/ 1225 w 1225"/>
                    <a:gd name="T9" fmla="*/ 235 h 5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25" h="559">
                      <a:moveTo>
                        <a:pt x="0" y="326"/>
                      </a:moveTo>
                      <a:cubicBezTo>
                        <a:pt x="106" y="171"/>
                        <a:pt x="212" y="16"/>
                        <a:pt x="318" y="8"/>
                      </a:cubicBezTo>
                      <a:cubicBezTo>
                        <a:pt x="424" y="0"/>
                        <a:pt x="537" y="190"/>
                        <a:pt x="635" y="280"/>
                      </a:cubicBezTo>
                      <a:cubicBezTo>
                        <a:pt x="733" y="370"/>
                        <a:pt x="809" y="559"/>
                        <a:pt x="907" y="552"/>
                      </a:cubicBezTo>
                      <a:cubicBezTo>
                        <a:pt x="1005" y="545"/>
                        <a:pt x="1115" y="390"/>
                        <a:pt x="1225" y="235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FF33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31">
                  <a:extLst>
                    <a:ext uri="{FF2B5EF4-FFF2-40B4-BE49-F238E27FC236}">
                      <a16:creationId xmlns:a16="http://schemas.microsoft.com/office/drawing/2014/main" id="{D1106287-58A1-4326-A8BC-8D29D3D4C8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" y="3339"/>
                  <a:ext cx="1225" cy="559"/>
                </a:xfrm>
                <a:custGeom>
                  <a:avLst/>
                  <a:gdLst>
                    <a:gd name="T0" fmla="*/ 0 w 1225"/>
                    <a:gd name="T1" fmla="*/ 326 h 559"/>
                    <a:gd name="T2" fmla="*/ 318 w 1225"/>
                    <a:gd name="T3" fmla="*/ 8 h 559"/>
                    <a:gd name="T4" fmla="*/ 635 w 1225"/>
                    <a:gd name="T5" fmla="*/ 280 h 559"/>
                    <a:gd name="T6" fmla="*/ 907 w 1225"/>
                    <a:gd name="T7" fmla="*/ 552 h 559"/>
                    <a:gd name="T8" fmla="*/ 1225 w 1225"/>
                    <a:gd name="T9" fmla="*/ 235 h 5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25" h="559">
                      <a:moveTo>
                        <a:pt x="0" y="326"/>
                      </a:moveTo>
                      <a:cubicBezTo>
                        <a:pt x="106" y="171"/>
                        <a:pt x="212" y="16"/>
                        <a:pt x="318" y="8"/>
                      </a:cubicBezTo>
                      <a:cubicBezTo>
                        <a:pt x="424" y="0"/>
                        <a:pt x="537" y="190"/>
                        <a:pt x="635" y="280"/>
                      </a:cubicBezTo>
                      <a:cubicBezTo>
                        <a:pt x="733" y="370"/>
                        <a:pt x="809" y="559"/>
                        <a:pt x="907" y="552"/>
                      </a:cubicBezTo>
                      <a:cubicBezTo>
                        <a:pt x="1005" y="545"/>
                        <a:pt x="1115" y="390"/>
                        <a:pt x="1225" y="235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FF33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0" name="Line 132">
              <a:extLst>
                <a:ext uri="{FF2B5EF4-FFF2-40B4-BE49-F238E27FC236}">
                  <a16:creationId xmlns:a16="http://schemas.microsoft.com/office/drawing/2014/main" id="{428854EF-9735-465B-A4DE-C3BB25A102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903"/>
              <a:ext cx="226" cy="0"/>
            </a:xfrm>
            <a:prstGeom prst="line">
              <a:avLst/>
            </a:prstGeom>
            <a:noFill/>
            <a:ln w="1905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7" name="Freeform 133">
            <a:extLst>
              <a:ext uri="{FF2B5EF4-FFF2-40B4-BE49-F238E27FC236}">
                <a16:creationId xmlns:a16="http://schemas.microsoft.com/office/drawing/2014/main" id="{8D831732-A7FF-468A-81B3-3E6D93AFF935}"/>
              </a:ext>
            </a:extLst>
          </p:cNvPr>
          <p:cNvSpPr>
            <a:spLocks/>
          </p:cNvSpPr>
          <p:nvPr/>
        </p:nvSpPr>
        <p:spPr bwMode="auto">
          <a:xfrm>
            <a:off x="4298661" y="1412875"/>
            <a:ext cx="144462" cy="431800"/>
          </a:xfrm>
          <a:custGeom>
            <a:avLst/>
            <a:gdLst>
              <a:gd name="T0" fmla="*/ 2147483647 w 91"/>
              <a:gd name="T1" fmla="*/ 2147483647 h 272"/>
              <a:gd name="T2" fmla="*/ 2147483647 w 91"/>
              <a:gd name="T3" fmla="*/ 0 h 272"/>
              <a:gd name="T4" fmla="*/ 2147483647 w 91"/>
              <a:gd name="T5" fmla="*/ 2147483647 h 272"/>
              <a:gd name="T6" fmla="*/ 0 w 91"/>
              <a:gd name="T7" fmla="*/ 2147483647 h 272"/>
              <a:gd name="T8" fmla="*/ 0 w 91"/>
              <a:gd name="T9" fmla="*/ 2147483647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" h="272">
                <a:moveTo>
                  <a:pt x="45" y="272"/>
                </a:moveTo>
                <a:lnTo>
                  <a:pt x="91" y="0"/>
                </a:lnTo>
                <a:lnTo>
                  <a:pt x="91" y="227"/>
                </a:lnTo>
                <a:lnTo>
                  <a:pt x="0" y="136"/>
                </a:lnTo>
                <a:lnTo>
                  <a:pt x="0" y="91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8" name="Group 134">
            <a:extLst>
              <a:ext uri="{FF2B5EF4-FFF2-40B4-BE49-F238E27FC236}">
                <a16:creationId xmlns:a16="http://schemas.microsoft.com/office/drawing/2014/main" id="{98510872-35E4-4AF6-8FDF-6759A1DCB6E0}"/>
              </a:ext>
            </a:extLst>
          </p:cNvPr>
          <p:cNvGrpSpPr>
            <a:grpSpLocks/>
          </p:cNvGrpSpPr>
          <p:nvPr/>
        </p:nvGrpSpPr>
        <p:grpSpPr bwMode="auto">
          <a:xfrm>
            <a:off x="4082761" y="1125538"/>
            <a:ext cx="430212" cy="727075"/>
            <a:chOff x="1838" y="709"/>
            <a:chExt cx="271" cy="458"/>
          </a:xfrm>
        </p:grpSpPr>
        <p:grpSp>
          <p:nvGrpSpPr>
            <p:cNvPr id="149" name="Group 135">
              <a:extLst>
                <a:ext uri="{FF2B5EF4-FFF2-40B4-BE49-F238E27FC236}">
                  <a16:creationId xmlns:a16="http://schemas.microsoft.com/office/drawing/2014/main" id="{0233099E-3292-44B6-BEF1-95A0C770ED9F}"/>
                </a:ext>
              </a:extLst>
            </p:cNvPr>
            <p:cNvGrpSpPr>
              <a:grpSpLocks/>
            </p:cNvGrpSpPr>
            <p:nvPr/>
          </p:nvGrpSpPr>
          <p:grpSpPr bwMode="auto">
            <a:xfrm rot="-2904532">
              <a:off x="1948" y="780"/>
              <a:ext cx="231" cy="90"/>
              <a:chOff x="249" y="3845"/>
              <a:chExt cx="1542" cy="220"/>
            </a:xfrm>
          </p:grpSpPr>
          <p:grpSp>
            <p:nvGrpSpPr>
              <p:cNvPr id="159" name="Group 136">
                <a:extLst>
                  <a:ext uri="{FF2B5EF4-FFF2-40B4-BE49-F238E27FC236}">
                    <a16:creationId xmlns:a16="http://schemas.microsoft.com/office/drawing/2014/main" id="{3BE68DDC-ECCF-4781-8639-6B8FCD7950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" y="3845"/>
                <a:ext cx="1316" cy="220"/>
                <a:chOff x="249" y="3161"/>
                <a:chExt cx="4897" cy="820"/>
              </a:xfrm>
            </p:grpSpPr>
            <p:grpSp>
              <p:nvGrpSpPr>
                <p:cNvPr id="161" name="Group 137">
                  <a:extLst>
                    <a:ext uri="{FF2B5EF4-FFF2-40B4-BE49-F238E27FC236}">
                      <a16:creationId xmlns:a16="http://schemas.microsoft.com/office/drawing/2014/main" id="{202C675E-741E-4AAB-8F26-36BB73703E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339"/>
                  <a:ext cx="2450" cy="642"/>
                  <a:chOff x="249" y="3339"/>
                  <a:chExt cx="2450" cy="642"/>
                </a:xfrm>
              </p:grpSpPr>
              <p:sp>
                <p:nvSpPr>
                  <p:cNvPr id="165" name="Freeform 138">
                    <a:extLst>
                      <a:ext uri="{FF2B5EF4-FFF2-40B4-BE49-F238E27FC236}">
                        <a16:creationId xmlns:a16="http://schemas.microsoft.com/office/drawing/2014/main" id="{C1BE2E29-56C3-487F-8994-0EB7771D31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" y="3422"/>
                    <a:ext cx="1225" cy="559"/>
                  </a:xfrm>
                  <a:custGeom>
                    <a:avLst/>
                    <a:gdLst>
                      <a:gd name="T0" fmla="*/ 0 w 1225"/>
                      <a:gd name="T1" fmla="*/ 326 h 559"/>
                      <a:gd name="T2" fmla="*/ 318 w 1225"/>
                      <a:gd name="T3" fmla="*/ 8 h 559"/>
                      <a:gd name="T4" fmla="*/ 635 w 1225"/>
                      <a:gd name="T5" fmla="*/ 280 h 559"/>
                      <a:gd name="T6" fmla="*/ 907 w 1225"/>
                      <a:gd name="T7" fmla="*/ 552 h 559"/>
                      <a:gd name="T8" fmla="*/ 1225 w 1225"/>
                      <a:gd name="T9" fmla="*/ 235 h 5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25" h="559">
                        <a:moveTo>
                          <a:pt x="0" y="326"/>
                        </a:moveTo>
                        <a:cubicBezTo>
                          <a:pt x="106" y="171"/>
                          <a:pt x="212" y="16"/>
                          <a:pt x="318" y="8"/>
                        </a:cubicBezTo>
                        <a:cubicBezTo>
                          <a:pt x="424" y="0"/>
                          <a:pt x="537" y="190"/>
                          <a:pt x="635" y="280"/>
                        </a:cubicBezTo>
                        <a:cubicBezTo>
                          <a:pt x="733" y="370"/>
                          <a:pt x="809" y="559"/>
                          <a:pt x="907" y="552"/>
                        </a:cubicBezTo>
                        <a:cubicBezTo>
                          <a:pt x="1005" y="545"/>
                          <a:pt x="1115" y="390"/>
                          <a:pt x="1225" y="235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rgbClr val="FF33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139">
                    <a:extLst>
                      <a:ext uri="{FF2B5EF4-FFF2-40B4-BE49-F238E27FC236}">
                        <a16:creationId xmlns:a16="http://schemas.microsoft.com/office/drawing/2014/main" id="{2C3F3593-14D1-4A7C-886E-1A0D3B0600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74" y="3339"/>
                    <a:ext cx="1225" cy="559"/>
                  </a:xfrm>
                  <a:custGeom>
                    <a:avLst/>
                    <a:gdLst>
                      <a:gd name="T0" fmla="*/ 0 w 1225"/>
                      <a:gd name="T1" fmla="*/ 326 h 559"/>
                      <a:gd name="T2" fmla="*/ 318 w 1225"/>
                      <a:gd name="T3" fmla="*/ 8 h 559"/>
                      <a:gd name="T4" fmla="*/ 635 w 1225"/>
                      <a:gd name="T5" fmla="*/ 280 h 559"/>
                      <a:gd name="T6" fmla="*/ 907 w 1225"/>
                      <a:gd name="T7" fmla="*/ 552 h 559"/>
                      <a:gd name="T8" fmla="*/ 1225 w 1225"/>
                      <a:gd name="T9" fmla="*/ 235 h 5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25" h="559">
                        <a:moveTo>
                          <a:pt x="0" y="326"/>
                        </a:moveTo>
                        <a:cubicBezTo>
                          <a:pt x="106" y="171"/>
                          <a:pt x="212" y="16"/>
                          <a:pt x="318" y="8"/>
                        </a:cubicBezTo>
                        <a:cubicBezTo>
                          <a:pt x="424" y="0"/>
                          <a:pt x="537" y="190"/>
                          <a:pt x="635" y="280"/>
                        </a:cubicBezTo>
                        <a:cubicBezTo>
                          <a:pt x="733" y="370"/>
                          <a:pt x="809" y="559"/>
                          <a:pt x="907" y="552"/>
                        </a:cubicBezTo>
                        <a:cubicBezTo>
                          <a:pt x="1005" y="545"/>
                          <a:pt x="1115" y="390"/>
                          <a:pt x="1225" y="235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rgbClr val="FF33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2" name="Group 140">
                  <a:extLst>
                    <a:ext uri="{FF2B5EF4-FFF2-40B4-BE49-F238E27FC236}">
                      <a16:creationId xmlns:a16="http://schemas.microsoft.com/office/drawing/2014/main" id="{62A41130-6C85-4CE1-8B44-357C9FECED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96" y="3161"/>
                  <a:ext cx="2450" cy="642"/>
                  <a:chOff x="249" y="3339"/>
                  <a:chExt cx="2450" cy="642"/>
                </a:xfrm>
              </p:grpSpPr>
              <p:sp>
                <p:nvSpPr>
                  <p:cNvPr id="163" name="Freeform 141">
                    <a:extLst>
                      <a:ext uri="{FF2B5EF4-FFF2-40B4-BE49-F238E27FC236}">
                        <a16:creationId xmlns:a16="http://schemas.microsoft.com/office/drawing/2014/main" id="{27B985DE-1AE6-4D3C-8314-DFF4338F4F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" y="3422"/>
                    <a:ext cx="1225" cy="559"/>
                  </a:xfrm>
                  <a:custGeom>
                    <a:avLst/>
                    <a:gdLst>
                      <a:gd name="T0" fmla="*/ 0 w 1225"/>
                      <a:gd name="T1" fmla="*/ 326 h 559"/>
                      <a:gd name="T2" fmla="*/ 318 w 1225"/>
                      <a:gd name="T3" fmla="*/ 8 h 559"/>
                      <a:gd name="T4" fmla="*/ 635 w 1225"/>
                      <a:gd name="T5" fmla="*/ 280 h 559"/>
                      <a:gd name="T6" fmla="*/ 907 w 1225"/>
                      <a:gd name="T7" fmla="*/ 552 h 559"/>
                      <a:gd name="T8" fmla="*/ 1225 w 1225"/>
                      <a:gd name="T9" fmla="*/ 235 h 5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25" h="559">
                        <a:moveTo>
                          <a:pt x="0" y="326"/>
                        </a:moveTo>
                        <a:cubicBezTo>
                          <a:pt x="106" y="171"/>
                          <a:pt x="212" y="16"/>
                          <a:pt x="318" y="8"/>
                        </a:cubicBezTo>
                        <a:cubicBezTo>
                          <a:pt x="424" y="0"/>
                          <a:pt x="537" y="190"/>
                          <a:pt x="635" y="280"/>
                        </a:cubicBezTo>
                        <a:cubicBezTo>
                          <a:pt x="733" y="370"/>
                          <a:pt x="809" y="559"/>
                          <a:pt x="907" y="552"/>
                        </a:cubicBezTo>
                        <a:cubicBezTo>
                          <a:pt x="1005" y="545"/>
                          <a:pt x="1115" y="390"/>
                          <a:pt x="1225" y="235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rgbClr val="FF33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142">
                    <a:extLst>
                      <a:ext uri="{FF2B5EF4-FFF2-40B4-BE49-F238E27FC236}">
                        <a16:creationId xmlns:a16="http://schemas.microsoft.com/office/drawing/2014/main" id="{CD83873B-ED62-4D7B-91A8-D0F4AA0D02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74" y="3339"/>
                    <a:ext cx="1225" cy="559"/>
                  </a:xfrm>
                  <a:custGeom>
                    <a:avLst/>
                    <a:gdLst>
                      <a:gd name="T0" fmla="*/ 0 w 1225"/>
                      <a:gd name="T1" fmla="*/ 326 h 559"/>
                      <a:gd name="T2" fmla="*/ 318 w 1225"/>
                      <a:gd name="T3" fmla="*/ 8 h 559"/>
                      <a:gd name="T4" fmla="*/ 635 w 1225"/>
                      <a:gd name="T5" fmla="*/ 280 h 559"/>
                      <a:gd name="T6" fmla="*/ 907 w 1225"/>
                      <a:gd name="T7" fmla="*/ 552 h 559"/>
                      <a:gd name="T8" fmla="*/ 1225 w 1225"/>
                      <a:gd name="T9" fmla="*/ 235 h 5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25" h="559">
                        <a:moveTo>
                          <a:pt x="0" y="326"/>
                        </a:moveTo>
                        <a:cubicBezTo>
                          <a:pt x="106" y="171"/>
                          <a:pt x="212" y="16"/>
                          <a:pt x="318" y="8"/>
                        </a:cubicBezTo>
                        <a:cubicBezTo>
                          <a:pt x="424" y="0"/>
                          <a:pt x="537" y="190"/>
                          <a:pt x="635" y="280"/>
                        </a:cubicBezTo>
                        <a:cubicBezTo>
                          <a:pt x="733" y="370"/>
                          <a:pt x="809" y="559"/>
                          <a:pt x="907" y="552"/>
                        </a:cubicBezTo>
                        <a:cubicBezTo>
                          <a:pt x="1005" y="545"/>
                          <a:pt x="1115" y="390"/>
                          <a:pt x="1225" y="235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rgbClr val="FF33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60" name="Line 143">
                <a:extLst>
                  <a:ext uri="{FF2B5EF4-FFF2-40B4-BE49-F238E27FC236}">
                    <a16:creationId xmlns:a16="http://schemas.microsoft.com/office/drawing/2014/main" id="{95F58638-28D0-4517-9F6F-EA637F269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3903"/>
                <a:ext cx="226" cy="0"/>
              </a:xfrm>
              <a:prstGeom prst="line">
                <a:avLst/>
              </a:prstGeom>
              <a:noFill/>
              <a:ln w="19050" cap="rnd">
                <a:solidFill>
                  <a:srgbClr val="FF3300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0" name="Group 144">
              <a:extLst>
                <a:ext uri="{FF2B5EF4-FFF2-40B4-BE49-F238E27FC236}">
                  <a16:creationId xmlns:a16="http://schemas.microsoft.com/office/drawing/2014/main" id="{4B37DCF9-C1AD-49AC-8D3B-BB8C88868C62}"/>
                </a:ext>
              </a:extLst>
            </p:cNvPr>
            <p:cNvGrpSpPr>
              <a:grpSpLocks/>
            </p:cNvGrpSpPr>
            <p:nvPr/>
          </p:nvGrpSpPr>
          <p:grpSpPr bwMode="auto">
            <a:xfrm rot="-2904532" flipH="1" flipV="1">
              <a:off x="1767" y="1007"/>
              <a:ext cx="231" cy="90"/>
              <a:chOff x="249" y="3845"/>
              <a:chExt cx="1542" cy="220"/>
            </a:xfrm>
          </p:grpSpPr>
          <p:grpSp>
            <p:nvGrpSpPr>
              <p:cNvPr id="151" name="Group 145">
                <a:extLst>
                  <a:ext uri="{FF2B5EF4-FFF2-40B4-BE49-F238E27FC236}">
                    <a16:creationId xmlns:a16="http://schemas.microsoft.com/office/drawing/2014/main" id="{2514B06B-FD98-4FD1-BE0A-7C225E70E6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" y="3845"/>
                <a:ext cx="1316" cy="220"/>
                <a:chOff x="249" y="3161"/>
                <a:chExt cx="4897" cy="820"/>
              </a:xfrm>
            </p:grpSpPr>
            <p:grpSp>
              <p:nvGrpSpPr>
                <p:cNvPr id="153" name="Group 146">
                  <a:extLst>
                    <a:ext uri="{FF2B5EF4-FFF2-40B4-BE49-F238E27FC236}">
                      <a16:creationId xmlns:a16="http://schemas.microsoft.com/office/drawing/2014/main" id="{F600466F-F4B7-44AF-BB31-CC11911193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3339"/>
                  <a:ext cx="2450" cy="642"/>
                  <a:chOff x="249" y="3339"/>
                  <a:chExt cx="2450" cy="642"/>
                </a:xfrm>
              </p:grpSpPr>
              <p:sp>
                <p:nvSpPr>
                  <p:cNvPr id="157" name="Freeform 147">
                    <a:extLst>
                      <a:ext uri="{FF2B5EF4-FFF2-40B4-BE49-F238E27FC236}">
                        <a16:creationId xmlns:a16="http://schemas.microsoft.com/office/drawing/2014/main" id="{BA73AA7C-0D1B-463F-B880-6BB1DD6C14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" y="3422"/>
                    <a:ext cx="1225" cy="559"/>
                  </a:xfrm>
                  <a:custGeom>
                    <a:avLst/>
                    <a:gdLst>
                      <a:gd name="T0" fmla="*/ 0 w 1225"/>
                      <a:gd name="T1" fmla="*/ 326 h 559"/>
                      <a:gd name="T2" fmla="*/ 318 w 1225"/>
                      <a:gd name="T3" fmla="*/ 8 h 559"/>
                      <a:gd name="T4" fmla="*/ 635 w 1225"/>
                      <a:gd name="T5" fmla="*/ 280 h 559"/>
                      <a:gd name="T6" fmla="*/ 907 w 1225"/>
                      <a:gd name="T7" fmla="*/ 552 h 559"/>
                      <a:gd name="T8" fmla="*/ 1225 w 1225"/>
                      <a:gd name="T9" fmla="*/ 235 h 5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25" h="559">
                        <a:moveTo>
                          <a:pt x="0" y="326"/>
                        </a:moveTo>
                        <a:cubicBezTo>
                          <a:pt x="106" y="171"/>
                          <a:pt x="212" y="16"/>
                          <a:pt x="318" y="8"/>
                        </a:cubicBezTo>
                        <a:cubicBezTo>
                          <a:pt x="424" y="0"/>
                          <a:pt x="537" y="190"/>
                          <a:pt x="635" y="280"/>
                        </a:cubicBezTo>
                        <a:cubicBezTo>
                          <a:pt x="733" y="370"/>
                          <a:pt x="809" y="559"/>
                          <a:pt x="907" y="552"/>
                        </a:cubicBezTo>
                        <a:cubicBezTo>
                          <a:pt x="1005" y="545"/>
                          <a:pt x="1115" y="390"/>
                          <a:pt x="1225" y="235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rgbClr val="FF33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148">
                    <a:extLst>
                      <a:ext uri="{FF2B5EF4-FFF2-40B4-BE49-F238E27FC236}">
                        <a16:creationId xmlns:a16="http://schemas.microsoft.com/office/drawing/2014/main" id="{8A8456A7-8914-4A0F-B0CA-852FB3D88A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74" y="3339"/>
                    <a:ext cx="1225" cy="559"/>
                  </a:xfrm>
                  <a:custGeom>
                    <a:avLst/>
                    <a:gdLst>
                      <a:gd name="T0" fmla="*/ 0 w 1225"/>
                      <a:gd name="T1" fmla="*/ 326 h 559"/>
                      <a:gd name="T2" fmla="*/ 318 w 1225"/>
                      <a:gd name="T3" fmla="*/ 8 h 559"/>
                      <a:gd name="T4" fmla="*/ 635 w 1225"/>
                      <a:gd name="T5" fmla="*/ 280 h 559"/>
                      <a:gd name="T6" fmla="*/ 907 w 1225"/>
                      <a:gd name="T7" fmla="*/ 552 h 559"/>
                      <a:gd name="T8" fmla="*/ 1225 w 1225"/>
                      <a:gd name="T9" fmla="*/ 235 h 5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25" h="559">
                        <a:moveTo>
                          <a:pt x="0" y="326"/>
                        </a:moveTo>
                        <a:cubicBezTo>
                          <a:pt x="106" y="171"/>
                          <a:pt x="212" y="16"/>
                          <a:pt x="318" y="8"/>
                        </a:cubicBezTo>
                        <a:cubicBezTo>
                          <a:pt x="424" y="0"/>
                          <a:pt x="537" y="190"/>
                          <a:pt x="635" y="280"/>
                        </a:cubicBezTo>
                        <a:cubicBezTo>
                          <a:pt x="733" y="370"/>
                          <a:pt x="809" y="559"/>
                          <a:pt x="907" y="552"/>
                        </a:cubicBezTo>
                        <a:cubicBezTo>
                          <a:pt x="1005" y="545"/>
                          <a:pt x="1115" y="390"/>
                          <a:pt x="1225" y="235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rgbClr val="FF33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4" name="Group 149">
                  <a:extLst>
                    <a:ext uri="{FF2B5EF4-FFF2-40B4-BE49-F238E27FC236}">
                      <a16:creationId xmlns:a16="http://schemas.microsoft.com/office/drawing/2014/main" id="{CAC85934-E01E-423E-BDAA-38068D4742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96" y="3161"/>
                  <a:ext cx="2450" cy="642"/>
                  <a:chOff x="249" y="3339"/>
                  <a:chExt cx="2450" cy="642"/>
                </a:xfrm>
              </p:grpSpPr>
              <p:sp>
                <p:nvSpPr>
                  <p:cNvPr id="155" name="Freeform 150">
                    <a:extLst>
                      <a:ext uri="{FF2B5EF4-FFF2-40B4-BE49-F238E27FC236}">
                        <a16:creationId xmlns:a16="http://schemas.microsoft.com/office/drawing/2014/main" id="{EAF9FFBC-DD5D-4523-90DA-684E3A3669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" y="3422"/>
                    <a:ext cx="1225" cy="559"/>
                  </a:xfrm>
                  <a:custGeom>
                    <a:avLst/>
                    <a:gdLst>
                      <a:gd name="T0" fmla="*/ 0 w 1225"/>
                      <a:gd name="T1" fmla="*/ 326 h 559"/>
                      <a:gd name="T2" fmla="*/ 318 w 1225"/>
                      <a:gd name="T3" fmla="*/ 8 h 559"/>
                      <a:gd name="T4" fmla="*/ 635 w 1225"/>
                      <a:gd name="T5" fmla="*/ 280 h 559"/>
                      <a:gd name="T6" fmla="*/ 907 w 1225"/>
                      <a:gd name="T7" fmla="*/ 552 h 559"/>
                      <a:gd name="T8" fmla="*/ 1225 w 1225"/>
                      <a:gd name="T9" fmla="*/ 235 h 5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25" h="559">
                        <a:moveTo>
                          <a:pt x="0" y="326"/>
                        </a:moveTo>
                        <a:cubicBezTo>
                          <a:pt x="106" y="171"/>
                          <a:pt x="212" y="16"/>
                          <a:pt x="318" y="8"/>
                        </a:cubicBezTo>
                        <a:cubicBezTo>
                          <a:pt x="424" y="0"/>
                          <a:pt x="537" y="190"/>
                          <a:pt x="635" y="280"/>
                        </a:cubicBezTo>
                        <a:cubicBezTo>
                          <a:pt x="733" y="370"/>
                          <a:pt x="809" y="559"/>
                          <a:pt x="907" y="552"/>
                        </a:cubicBezTo>
                        <a:cubicBezTo>
                          <a:pt x="1005" y="545"/>
                          <a:pt x="1115" y="390"/>
                          <a:pt x="1225" y="235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rgbClr val="FF33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151">
                    <a:extLst>
                      <a:ext uri="{FF2B5EF4-FFF2-40B4-BE49-F238E27FC236}">
                        <a16:creationId xmlns:a16="http://schemas.microsoft.com/office/drawing/2014/main" id="{51965E60-B1E6-4FEA-A0A6-DD6A5DE604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74" y="3339"/>
                    <a:ext cx="1225" cy="559"/>
                  </a:xfrm>
                  <a:custGeom>
                    <a:avLst/>
                    <a:gdLst>
                      <a:gd name="T0" fmla="*/ 0 w 1225"/>
                      <a:gd name="T1" fmla="*/ 326 h 559"/>
                      <a:gd name="T2" fmla="*/ 318 w 1225"/>
                      <a:gd name="T3" fmla="*/ 8 h 559"/>
                      <a:gd name="T4" fmla="*/ 635 w 1225"/>
                      <a:gd name="T5" fmla="*/ 280 h 559"/>
                      <a:gd name="T6" fmla="*/ 907 w 1225"/>
                      <a:gd name="T7" fmla="*/ 552 h 559"/>
                      <a:gd name="T8" fmla="*/ 1225 w 1225"/>
                      <a:gd name="T9" fmla="*/ 235 h 5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25" h="559">
                        <a:moveTo>
                          <a:pt x="0" y="326"/>
                        </a:moveTo>
                        <a:cubicBezTo>
                          <a:pt x="106" y="171"/>
                          <a:pt x="212" y="16"/>
                          <a:pt x="318" y="8"/>
                        </a:cubicBezTo>
                        <a:cubicBezTo>
                          <a:pt x="424" y="0"/>
                          <a:pt x="537" y="190"/>
                          <a:pt x="635" y="280"/>
                        </a:cubicBezTo>
                        <a:cubicBezTo>
                          <a:pt x="733" y="370"/>
                          <a:pt x="809" y="559"/>
                          <a:pt x="907" y="552"/>
                        </a:cubicBezTo>
                        <a:cubicBezTo>
                          <a:pt x="1005" y="545"/>
                          <a:pt x="1115" y="390"/>
                          <a:pt x="1225" y="235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rgbClr val="FF33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2" name="Line 152">
                <a:extLst>
                  <a:ext uri="{FF2B5EF4-FFF2-40B4-BE49-F238E27FC236}">
                    <a16:creationId xmlns:a16="http://schemas.microsoft.com/office/drawing/2014/main" id="{34EC79C9-589F-44F7-8B6F-DF24A98CAF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3903"/>
                <a:ext cx="226" cy="0"/>
              </a:xfrm>
              <a:prstGeom prst="line">
                <a:avLst/>
              </a:prstGeom>
              <a:noFill/>
              <a:ln w="19050" cap="rnd">
                <a:solidFill>
                  <a:srgbClr val="FF3300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67" name="Object 153">
            <a:extLst>
              <a:ext uri="{FF2B5EF4-FFF2-40B4-BE49-F238E27FC236}">
                <a16:creationId xmlns:a16="http://schemas.microsoft.com/office/drawing/2014/main" id="{99E403DB-8E51-4D8B-A9B9-E2C4859522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657232"/>
              </p:ext>
            </p:extLst>
          </p:nvPr>
        </p:nvGraphicFramePr>
        <p:xfrm>
          <a:off x="6556086" y="3562350"/>
          <a:ext cx="11160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80" name="Equation" r:id="rId10" imgW="647640" imgH="253800" progId="Equation.DSMT4">
                  <p:embed/>
                </p:oleObj>
              </mc:Choice>
              <mc:Fallback>
                <p:oleObj name="Equation" r:id="rId10" imgW="647640" imgH="253800" progId="Equation.DSMT4">
                  <p:embed/>
                  <p:pic>
                    <p:nvPicPr>
                      <p:cNvPr id="166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086" y="3562350"/>
                        <a:ext cx="1116012" cy="4397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8" name="Group 154">
            <a:extLst>
              <a:ext uri="{FF2B5EF4-FFF2-40B4-BE49-F238E27FC236}">
                <a16:creationId xmlns:a16="http://schemas.microsoft.com/office/drawing/2014/main" id="{F543E9ED-7736-4356-996D-369FB5D1B2D9}"/>
              </a:ext>
            </a:extLst>
          </p:cNvPr>
          <p:cNvGrpSpPr>
            <a:grpSpLocks/>
          </p:cNvGrpSpPr>
          <p:nvPr/>
        </p:nvGrpSpPr>
        <p:grpSpPr bwMode="auto">
          <a:xfrm>
            <a:off x="2426998" y="4000500"/>
            <a:ext cx="4687888" cy="925513"/>
            <a:chOff x="794" y="2520"/>
            <a:chExt cx="2953" cy="583"/>
          </a:xfrm>
        </p:grpSpPr>
        <p:graphicFrame>
          <p:nvGraphicFramePr>
            <p:cNvPr id="169" name="Object 155">
              <a:extLst>
                <a:ext uri="{FF2B5EF4-FFF2-40B4-BE49-F238E27FC236}">
                  <a16:creationId xmlns:a16="http://schemas.microsoft.com/office/drawing/2014/main" id="{4E4F9767-C129-4776-A098-4139E57179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2840"/>
            <a:ext cx="552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81" name="Equation" r:id="rId12" imgW="507960" imgH="241200" progId="Equation.DSMT4">
                    <p:embed/>
                  </p:oleObj>
                </mc:Choice>
                <mc:Fallback>
                  <p:oleObj name="Equation" r:id="rId12" imgW="507960" imgH="241200" progId="Equation.DSMT4">
                    <p:embed/>
                    <p:pic>
                      <p:nvPicPr>
                        <p:cNvPr id="168" name="Object 1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840"/>
                          <a:ext cx="552" cy="263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0" name="AutoShape 156">
              <a:extLst>
                <a:ext uri="{FF2B5EF4-FFF2-40B4-BE49-F238E27FC236}">
                  <a16:creationId xmlns:a16="http://schemas.microsoft.com/office/drawing/2014/main" id="{75A08BBE-D8F3-42B3-A2C9-3D21935BCC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410" y="1911"/>
              <a:ext cx="313" cy="1546"/>
            </a:xfrm>
            <a:prstGeom prst="curvedConnector3">
              <a:avLst>
                <a:gd name="adj1" fmla="val 4983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1" name="AutoShape 157">
              <a:extLst>
                <a:ext uri="{FF2B5EF4-FFF2-40B4-BE49-F238E27FC236}">
                  <a16:creationId xmlns:a16="http://schemas.microsoft.com/office/drawing/2014/main" id="{43DFB261-6856-4249-9551-27D6FD5625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201" y="2659"/>
              <a:ext cx="320" cy="41"/>
            </a:xfrm>
            <a:prstGeom prst="curvedConnector3">
              <a:avLst>
                <a:gd name="adj1" fmla="val 4969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2" name="AutoShape 158">
              <a:extLst>
                <a:ext uri="{FF2B5EF4-FFF2-40B4-BE49-F238E27FC236}">
                  <a16:creationId xmlns:a16="http://schemas.microsoft.com/office/drawing/2014/main" id="{6A606743-15CD-46D4-9D01-2F0D044F1F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84" y="1977"/>
              <a:ext cx="319" cy="1407"/>
            </a:xfrm>
            <a:prstGeom prst="curvedConnector3">
              <a:avLst>
                <a:gd name="adj1" fmla="val 4984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3" name="Text Box 159">
            <a:extLst>
              <a:ext uri="{FF2B5EF4-FFF2-40B4-BE49-F238E27FC236}">
                <a16:creationId xmlns:a16="http://schemas.microsoft.com/office/drawing/2014/main" id="{DF991EE3-8214-4F32-AA86-C41C234EE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886" y="4127500"/>
            <a:ext cx="2501900" cy="314325"/>
          </a:xfrm>
          <a:prstGeom prst="rect">
            <a:avLst/>
          </a:prstGeom>
          <a:solidFill>
            <a:srgbClr val="FFFF00">
              <a:alpha val="50000"/>
            </a:srgbClr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Dominating @ MeV photon</a:t>
            </a:r>
          </a:p>
        </p:txBody>
      </p:sp>
      <p:graphicFrame>
        <p:nvGraphicFramePr>
          <p:cNvPr id="174" name="Object 160">
            <a:extLst>
              <a:ext uri="{FF2B5EF4-FFF2-40B4-BE49-F238E27FC236}">
                <a16:creationId xmlns:a16="http://schemas.microsoft.com/office/drawing/2014/main" id="{42E6C041-30B5-4208-B237-EE30DAC12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151332"/>
              </p:ext>
            </p:extLst>
          </p:nvPr>
        </p:nvGraphicFramePr>
        <p:xfrm>
          <a:off x="2425411" y="765175"/>
          <a:ext cx="4683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82" name="Equation" r:id="rId14" imgW="165028" imgH="228501" progId="Equation.DSMT4">
                  <p:embed/>
                </p:oleObj>
              </mc:Choice>
              <mc:Fallback>
                <p:oleObj name="Equation" r:id="rId14" imgW="165028" imgH="228501" progId="Equation.DSMT4">
                  <p:embed/>
                  <p:pic>
                    <p:nvPicPr>
                      <p:cNvPr id="173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411" y="765175"/>
                        <a:ext cx="4683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" name="Object 161">
            <a:extLst>
              <a:ext uri="{FF2B5EF4-FFF2-40B4-BE49-F238E27FC236}">
                <a16:creationId xmlns:a16="http://schemas.microsoft.com/office/drawing/2014/main" id="{C6BB1413-D390-44F9-A387-7BF03F4DB4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776445"/>
              </p:ext>
            </p:extLst>
          </p:nvPr>
        </p:nvGraphicFramePr>
        <p:xfrm>
          <a:off x="5594061" y="765175"/>
          <a:ext cx="5413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83" name="Equation" r:id="rId16" imgW="190500" imgH="228600" progId="Equation.DSMT4">
                  <p:embed/>
                </p:oleObj>
              </mc:Choice>
              <mc:Fallback>
                <p:oleObj name="Equation" r:id="rId16" imgW="190500" imgH="228600" progId="Equation.DSMT4">
                  <p:embed/>
                  <p:pic>
                    <p:nvPicPr>
                      <p:cNvPr id="174" name="Object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061" y="765175"/>
                        <a:ext cx="5413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Line 162">
            <a:extLst>
              <a:ext uri="{FF2B5EF4-FFF2-40B4-BE49-F238E27FC236}">
                <a16:creationId xmlns:a16="http://schemas.microsoft.com/office/drawing/2014/main" id="{9CC8F279-0B54-4D07-BF09-5B13B9B2DA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036" y="765175"/>
            <a:ext cx="1800225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7" name="Object 163">
            <a:extLst>
              <a:ext uri="{FF2B5EF4-FFF2-40B4-BE49-F238E27FC236}">
                <a16:creationId xmlns:a16="http://schemas.microsoft.com/office/drawing/2014/main" id="{66C8B389-1766-4A15-9BFB-CE146A8507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50872"/>
              </p:ext>
            </p:extLst>
          </p:nvPr>
        </p:nvGraphicFramePr>
        <p:xfrm>
          <a:off x="3974811" y="765175"/>
          <a:ext cx="4683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84" name="Equation" r:id="rId18" imgW="164957" imgH="152268" progId="Equation.DSMT4">
                  <p:embed/>
                </p:oleObj>
              </mc:Choice>
              <mc:Fallback>
                <p:oleObj name="Equation" r:id="rId18" imgW="164957" imgH="152268" progId="Equation.DSMT4">
                  <p:embed/>
                  <p:pic>
                    <p:nvPicPr>
                      <p:cNvPr id="176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811" y="765175"/>
                        <a:ext cx="4683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64">
            <a:extLst>
              <a:ext uri="{FF2B5EF4-FFF2-40B4-BE49-F238E27FC236}">
                <a16:creationId xmlns:a16="http://schemas.microsoft.com/office/drawing/2014/main" id="{AE0DECF5-860E-4159-8A21-E99DE2FA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644237"/>
              </p:ext>
            </p:extLst>
          </p:nvPr>
        </p:nvGraphicFramePr>
        <p:xfrm>
          <a:off x="1434811" y="4868863"/>
          <a:ext cx="22733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85" name="Equation" r:id="rId20" imgW="799920" imgH="241200" progId="Equation.DSMT4">
                  <p:embed/>
                </p:oleObj>
              </mc:Choice>
              <mc:Fallback>
                <p:oleObj name="Equation" r:id="rId20" imgW="799920" imgH="241200" progId="Equation.DSMT4">
                  <p:embed/>
                  <p:pic>
                    <p:nvPicPr>
                      <p:cNvPr id="177" name="Object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4811" y="4868863"/>
                        <a:ext cx="2273300" cy="6826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9" name="Group 165">
            <a:extLst>
              <a:ext uri="{FF2B5EF4-FFF2-40B4-BE49-F238E27FC236}">
                <a16:creationId xmlns:a16="http://schemas.microsoft.com/office/drawing/2014/main" id="{B3CB4182-8E97-417B-8C56-969A2EFBF94F}"/>
              </a:ext>
            </a:extLst>
          </p:cNvPr>
          <p:cNvGrpSpPr>
            <a:grpSpLocks/>
          </p:cNvGrpSpPr>
          <p:nvPr/>
        </p:nvGrpSpPr>
        <p:grpSpPr bwMode="auto">
          <a:xfrm>
            <a:off x="3138198" y="5589588"/>
            <a:ext cx="4389438" cy="695325"/>
            <a:chOff x="2018" y="3521"/>
            <a:chExt cx="2765" cy="438"/>
          </a:xfrm>
        </p:grpSpPr>
        <p:graphicFrame>
          <p:nvGraphicFramePr>
            <p:cNvPr id="180" name="Object 166">
              <a:extLst>
                <a:ext uri="{FF2B5EF4-FFF2-40B4-BE49-F238E27FC236}">
                  <a16:creationId xmlns:a16="http://schemas.microsoft.com/office/drawing/2014/main" id="{FF98ACA2-D632-4001-8FB5-4C870B8DAD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8889416"/>
                </p:ext>
              </p:extLst>
            </p:nvPr>
          </p:nvGraphicFramePr>
          <p:xfrm>
            <a:off x="2438" y="3521"/>
            <a:ext cx="2345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86" name="Equation" r:id="rId22" imgW="2095200" imgH="393480" progId="Equation.DSMT4">
                    <p:embed/>
                  </p:oleObj>
                </mc:Choice>
                <mc:Fallback>
                  <p:oleObj name="Equation" r:id="rId22" imgW="2095200" imgH="393480" progId="Equation.DSMT4">
                    <p:embed/>
                    <p:pic>
                      <p:nvPicPr>
                        <p:cNvPr id="179" name="Object 1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" y="3521"/>
                          <a:ext cx="2345" cy="43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1" name="AutoShape 167">
              <a:extLst>
                <a:ext uri="{FF2B5EF4-FFF2-40B4-BE49-F238E27FC236}">
                  <a16:creationId xmlns:a16="http://schemas.microsoft.com/office/drawing/2014/main" id="{F5E78C1D-6A58-4614-A0FE-45B9570A0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3657"/>
              <a:ext cx="408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88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2" name="Group 168">
            <a:extLst>
              <a:ext uri="{FF2B5EF4-FFF2-40B4-BE49-F238E27FC236}">
                <a16:creationId xmlns:a16="http://schemas.microsoft.com/office/drawing/2014/main" id="{C323A0EA-8E9E-4FFC-A9B6-D008A98B8616}"/>
              </a:ext>
            </a:extLst>
          </p:cNvPr>
          <p:cNvGrpSpPr>
            <a:grpSpLocks/>
          </p:cNvGrpSpPr>
          <p:nvPr/>
        </p:nvGrpSpPr>
        <p:grpSpPr bwMode="auto">
          <a:xfrm>
            <a:off x="3938298" y="4868863"/>
            <a:ext cx="4433888" cy="682625"/>
            <a:chOff x="1746" y="3067"/>
            <a:chExt cx="2793" cy="430"/>
          </a:xfrm>
        </p:grpSpPr>
        <p:graphicFrame>
          <p:nvGraphicFramePr>
            <p:cNvPr id="183" name="Object 169">
              <a:extLst>
                <a:ext uri="{FF2B5EF4-FFF2-40B4-BE49-F238E27FC236}">
                  <a16:creationId xmlns:a16="http://schemas.microsoft.com/office/drawing/2014/main" id="{B9A7847B-0F35-4316-A180-65B4BBAC3E9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302714"/>
                </p:ext>
              </p:extLst>
            </p:nvPr>
          </p:nvGraphicFramePr>
          <p:xfrm>
            <a:off x="2948" y="3067"/>
            <a:ext cx="1591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87" name="Equation" r:id="rId24" imgW="888840" imgH="241200" progId="Equation.DSMT4">
                    <p:embed/>
                  </p:oleObj>
                </mc:Choice>
                <mc:Fallback>
                  <p:oleObj name="Equation" r:id="rId24" imgW="888840" imgH="241200" progId="Equation.DSMT4">
                    <p:embed/>
                    <p:pic>
                      <p:nvPicPr>
                        <p:cNvPr id="182" name="Object 1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8" y="3067"/>
                          <a:ext cx="1591" cy="43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" name="AutoShape 170">
              <a:extLst>
                <a:ext uri="{FF2B5EF4-FFF2-40B4-BE49-F238E27FC236}">
                  <a16:creationId xmlns:a16="http://schemas.microsoft.com/office/drawing/2014/main" id="{B7F4303A-3F81-41BA-B0C0-299099C0C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203"/>
              <a:ext cx="1134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424 h 21600"/>
                <a:gd name="T14" fmla="*/ 18895 w 21600"/>
                <a:gd name="T15" fmla="*/ 1617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5" name="Group 171">
            <a:extLst>
              <a:ext uri="{FF2B5EF4-FFF2-40B4-BE49-F238E27FC236}">
                <a16:creationId xmlns:a16="http://schemas.microsoft.com/office/drawing/2014/main" id="{3E0DF325-0C71-411F-AD4F-CB701387F4BA}"/>
              </a:ext>
            </a:extLst>
          </p:cNvPr>
          <p:cNvGrpSpPr>
            <a:grpSpLocks/>
          </p:cNvGrpSpPr>
          <p:nvPr/>
        </p:nvGrpSpPr>
        <p:grpSpPr bwMode="auto">
          <a:xfrm>
            <a:off x="7899112" y="3429000"/>
            <a:ext cx="2732088" cy="1944688"/>
            <a:chOff x="4241" y="2160"/>
            <a:chExt cx="1721" cy="1225"/>
          </a:xfrm>
        </p:grpSpPr>
        <p:sp>
          <p:nvSpPr>
            <p:cNvPr id="186" name="Text Box 172">
              <a:extLst>
                <a:ext uri="{FF2B5EF4-FFF2-40B4-BE49-F238E27FC236}">
                  <a16:creationId xmlns:a16="http://schemas.microsoft.com/office/drawing/2014/main" id="{595ABCEE-4586-44E5-9DE3-890C7BF54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" y="2160"/>
              <a:ext cx="1630" cy="407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800">
                  <a:latin typeface="Arial" charset="0"/>
                </a:rPr>
                <a:t>What we only measure is </a:t>
              </a:r>
              <a:r>
                <a:rPr lang="en-US" altLang="zh-CN" sz="18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mass thickness!</a:t>
              </a:r>
            </a:p>
          </p:txBody>
        </p:sp>
        <p:graphicFrame>
          <p:nvGraphicFramePr>
            <p:cNvPr id="187" name="Object 173">
              <a:extLst>
                <a:ext uri="{FF2B5EF4-FFF2-40B4-BE49-F238E27FC236}">
                  <a16:creationId xmlns:a16="http://schemas.microsoft.com/office/drawing/2014/main" id="{A7ACB0B7-C7EE-443C-AF34-7D439970A2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4985388"/>
                </p:ext>
              </p:extLst>
            </p:nvPr>
          </p:nvGraphicFramePr>
          <p:xfrm>
            <a:off x="5064" y="2795"/>
            <a:ext cx="53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88" name="Equation" r:id="rId26" imgW="469800" imgH="228600" progId="Equation.DSMT4">
                    <p:embed/>
                  </p:oleObj>
                </mc:Choice>
                <mc:Fallback>
                  <p:oleObj name="Equation" r:id="rId26" imgW="469800" imgH="228600" progId="Equation.DSMT4">
                    <p:embed/>
                    <p:pic>
                      <p:nvPicPr>
                        <p:cNvPr id="186" name="Object 1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4" y="2795"/>
                          <a:ext cx="530" cy="257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8" name="Oval 174">
              <a:extLst>
                <a:ext uri="{FF2B5EF4-FFF2-40B4-BE49-F238E27FC236}">
                  <a16:creationId xmlns:a16="http://schemas.microsoft.com/office/drawing/2014/main" id="{023F2DDE-CE4F-445D-9253-89A71308F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3022"/>
              <a:ext cx="317" cy="363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cxnSp>
          <p:nvCxnSpPr>
            <p:cNvPr id="189" name="AutoShape 175">
              <a:extLst>
                <a:ext uri="{FF2B5EF4-FFF2-40B4-BE49-F238E27FC236}">
                  <a16:creationId xmlns:a16="http://schemas.microsoft.com/office/drawing/2014/main" id="{54287DE4-61D5-4342-8757-1F0DF12D89C5}"/>
                </a:ext>
              </a:extLst>
            </p:cNvPr>
            <p:cNvCxnSpPr>
              <a:cxnSpLocks noChangeShapeType="1"/>
              <a:stCxn id="188" idx="0"/>
              <a:endCxn id="186" idx="2"/>
            </p:cNvCxnSpPr>
            <p:nvPr/>
          </p:nvCxnSpPr>
          <p:spPr bwMode="auto">
            <a:xfrm rot="5400000" flipH="1" flipV="1">
              <a:off x="4546" y="2421"/>
              <a:ext cx="455" cy="74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0" name="Text Box 176">
            <a:extLst>
              <a:ext uri="{FF2B5EF4-FFF2-40B4-BE49-F238E27FC236}">
                <a16:creationId xmlns:a16="http://schemas.microsoft.com/office/drawing/2014/main" id="{07CFEAC3-20E8-4F06-A5EC-A06385BDC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948" y="614363"/>
            <a:ext cx="163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/>
              <a:t>Detector array</a:t>
            </a:r>
          </a:p>
        </p:txBody>
      </p:sp>
      <p:grpSp>
        <p:nvGrpSpPr>
          <p:cNvPr id="191" name="Group 177">
            <a:extLst>
              <a:ext uri="{FF2B5EF4-FFF2-40B4-BE49-F238E27FC236}">
                <a16:creationId xmlns:a16="http://schemas.microsoft.com/office/drawing/2014/main" id="{2863B1BB-0538-4FB5-8271-EEA0DA567AC5}"/>
              </a:ext>
            </a:extLst>
          </p:cNvPr>
          <p:cNvGrpSpPr>
            <a:grpSpLocks/>
          </p:cNvGrpSpPr>
          <p:nvPr/>
        </p:nvGrpSpPr>
        <p:grpSpPr bwMode="auto">
          <a:xfrm>
            <a:off x="1985673" y="4868863"/>
            <a:ext cx="1519238" cy="1163637"/>
            <a:chOff x="1292" y="3067"/>
            <a:chExt cx="957" cy="733"/>
          </a:xfrm>
        </p:grpSpPr>
        <p:graphicFrame>
          <p:nvGraphicFramePr>
            <p:cNvPr id="192" name="Object 178">
              <a:extLst>
                <a:ext uri="{FF2B5EF4-FFF2-40B4-BE49-F238E27FC236}">
                  <a16:creationId xmlns:a16="http://schemas.microsoft.com/office/drawing/2014/main" id="{A9E6A19A-12DF-4276-A2C9-9EF6726D86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2" y="3574"/>
            <a:ext cx="682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89" name="Equation" r:id="rId28" imgW="609480" imgH="203040" progId="Equation.DSMT4">
                    <p:embed/>
                  </p:oleObj>
                </mc:Choice>
                <mc:Fallback>
                  <p:oleObj name="Equation" r:id="rId28" imgW="609480" imgH="203040" progId="Equation.DSMT4">
                    <p:embed/>
                    <p:pic>
                      <p:nvPicPr>
                        <p:cNvPr id="191" name="Object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3574"/>
                          <a:ext cx="682" cy="22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" name="Oval 179">
              <a:extLst>
                <a:ext uri="{FF2B5EF4-FFF2-40B4-BE49-F238E27FC236}">
                  <a16:creationId xmlns:a16="http://schemas.microsoft.com/office/drawing/2014/main" id="{5DB65476-2BD7-4BC8-BDA9-0181083D2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" y="3067"/>
              <a:ext cx="159" cy="31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cxnSp>
          <p:nvCxnSpPr>
            <p:cNvPr id="194" name="AutoShape 180">
              <a:extLst>
                <a:ext uri="{FF2B5EF4-FFF2-40B4-BE49-F238E27FC236}">
                  <a16:creationId xmlns:a16="http://schemas.microsoft.com/office/drawing/2014/main" id="{EB450954-D665-4113-A759-EC3DF9FF6744}"/>
                </a:ext>
              </a:extLst>
            </p:cNvPr>
            <p:cNvCxnSpPr>
              <a:cxnSpLocks noChangeShapeType="1"/>
              <a:stCxn id="193" idx="4"/>
              <a:endCxn id="197" idx="0"/>
            </p:cNvCxnSpPr>
            <p:nvPr/>
          </p:nvCxnSpPr>
          <p:spPr bwMode="auto">
            <a:xfrm rot="5400000">
              <a:off x="1833" y="3230"/>
              <a:ext cx="181" cy="492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5" name="Group 181">
            <a:extLst>
              <a:ext uri="{FF2B5EF4-FFF2-40B4-BE49-F238E27FC236}">
                <a16:creationId xmlns:a16="http://schemas.microsoft.com/office/drawing/2014/main" id="{934CDD67-D3E2-4175-AAF5-D383984CFB8A}"/>
              </a:ext>
            </a:extLst>
          </p:cNvPr>
          <p:cNvGrpSpPr>
            <a:grpSpLocks/>
          </p:cNvGrpSpPr>
          <p:nvPr/>
        </p:nvGrpSpPr>
        <p:grpSpPr bwMode="auto">
          <a:xfrm>
            <a:off x="2490498" y="5661025"/>
            <a:ext cx="1212850" cy="1081088"/>
            <a:chOff x="1610" y="3566"/>
            <a:chExt cx="764" cy="681"/>
          </a:xfrm>
        </p:grpSpPr>
        <p:graphicFrame>
          <p:nvGraphicFramePr>
            <p:cNvPr id="196" name="Object 182">
              <a:extLst>
                <a:ext uri="{FF2B5EF4-FFF2-40B4-BE49-F238E27FC236}">
                  <a16:creationId xmlns:a16="http://schemas.microsoft.com/office/drawing/2014/main" id="{5716F689-3970-48A8-84B9-7752B882A8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57" y="3875"/>
            <a:ext cx="617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90" name="Equation" r:id="rId30" imgW="647640" imgH="393480" progId="Equation.DSMT4">
                    <p:embed/>
                  </p:oleObj>
                </mc:Choice>
                <mc:Fallback>
                  <p:oleObj name="Equation" r:id="rId30" imgW="647640" imgH="393480" progId="Equation.DSMT4">
                    <p:embed/>
                    <p:pic>
                      <p:nvPicPr>
                        <p:cNvPr id="195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7" y="3875"/>
                          <a:ext cx="617" cy="37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7" name="Oval 183">
              <a:extLst>
                <a:ext uri="{FF2B5EF4-FFF2-40B4-BE49-F238E27FC236}">
                  <a16:creationId xmlns:a16="http://schemas.microsoft.com/office/drawing/2014/main" id="{02E6F274-5A6F-4AEE-978A-D999A1EF7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566"/>
              <a:ext cx="136" cy="2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cxnSp>
          <p:nvCxnSpPr>
            <p:cNvPr id="198" name="AutoShape 184">
              <a:extLst>
                <a:ext uri="{FF2B5EF4-FFF2-40B4-BE49-F238E27FC236}">
                  <a16:creationId xmlns:a16="http://schemas.microsoft.com/office/drawing/2014/main" id="{45B7C6E9-BE53-4251-8E4E-3D67F24A9DB0}"/>
                </a:ext>
              </a:extLst>
            </p:cNvPr>
            <p:cNvCxnSpPr>
              <a:cxnSpLocks noChangeShapeType="1"/>
              <a:stCxn id="197" idx="5"/>
            </p:cNvCxnSpPr>
            <p:nvPr/>
          </p:nvCxnSpPr>
          <p:spPr bwMode="auto">
            <a:xfrm rot="16200000" flipH="1">
              <a:off x="1838" y="3648"/>
              <a:ext cx="115" cy="339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9" name="Group 185">
            <a:extLst>
              <a:ext uri="{FF2B5EF4-FFF2-40B4-BE49-F238E27FC236}">
                <a16:creationId xmlns:a16="http://schemas.microsoft.com/office/drawing/2014/main" id="{B865B40F-CC10-469F-AC34-5B27D31E20A9}"/>
              </a:ext>
            </a:extLst>
          </p:cNvPr>
          <p:cNvGrpSpPr>
            <a:grpSpLocks/>
          </p:cNvGrpSpPr>
          <p:nvPr/>
        </p:nvGrpSpPr>
        <p:grpSpPr bwMode="auto">
          <a:xfrm>
            <a:off x="6170323" y="5734050"/>
            <a:ext cx="944563" cy="1023938"/>
            <a:chOff x="4059" y="3612"/>
            <a:chExt cx="595" cy="645"/>
          </a:xfrm>
        </p:grpSpPr>
        <p:grpSp>
          <p:nvGrpSpPr>
            <p:cNvPr id="200" name="Group 186">
              <a:extLst>
                <a:ext uri="{FF2B5EF4-FFF2-40B4-BE49-F238E27FC236}">
                  <a16:creationId xmlns:a16="http://schemas.microsoft.com/office/drawing/2014/main" id="{70F8383F-A6C6-49EE-9C8E-048447ACD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3612"/>
              <a:ext cx="595" cy="645"/>
              <a:chOff x="4059" y="3612"/>
              <a:chExt cx="595" cy="645"/>
            </a:xfrm>
          </p:grpSpPr>
          <p:sp>
            <p:nvSpPr>
              <p:cNvPr id="202" name="Rectangle 187">
                <a:extLst>
                  <a:ext uri="{FF2B5EF4-FFF2-40B4-BE49-F238E27FC236}">
                    <a16:creationId xmlns:a16="http://schemas.microsoft.com/office/drawing/2014/main" id="{BEDAEA7E-4108-4DA6-8A1B-CC3AF596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38440">
                <a:off x="4059" y="3612"/>
                <a:ext cx="182" cy="363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华文仿宋" pitchFamily="2" charset="-122"/>
                </a:endParaRPr>
              </a:p>
            </p:txBody>
          </p:sp>
          <p:sp>
            <p:nvSpPr>
              <p:cNvPr id="203" name="Text Box 188">
                <a:extLst>
                  <a:ext uri="{FF2B5EF4-FFF2-40B4-BE49-F238E27FC236}">
                    <a16:creationId xmlns:a16="http://schemas.microsoft.com/office/drawing/2014/main" id="{6E2CDD76-1091-4168-8A5E-FDD17F16AF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8" y="4020"/>
                <a:ext cx="406" cy="23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1800">
                    <a:solidFill>
                      <a:srgbClr val="0000FF"/>
                    </a:solidFill>
                  </a:rPr>
                  <a:t>~0.5</a:t>
                </a:r>
              </a:p>
            </p:txBody>
          </p:sp>
        </p:grpSp>
        <p:cxnSp>
          <p:nvCxnSpPr>
            <p:cNvPr id="201" name="AutoShape 189">
              <a:extLst>
                <a:ext uri="{FF2B5EF4-FFF2-40B4-BE49-F238E27FC236}">
                  <a16:creationId xmlns:a16="http://schemas.microsoft.com/office/drawing/2014/main" id="{D7DABFCA-5BC6-4D2E-93C7-8D7B45554A51}"/>
                </a:ext>
              </a:extLst>
            </p:cNvPr>
            <p:cNvCxnSpPr>
              <a:cxnSpLocks noChangeShapeType="1"/>
              <a:stCxn id="202" idx="3"/>
              <a:endCxn id="203" idx="0"/>
            </p:cNvCxnSpPr>
            <p:nvPr/>
          </p:nvCxnSpPr>
          <p:spPr bwMode="auto">
            <a:xfrm>
              <a:off x="4228" y="3840"/>
              <a:ext cx="223" cy="18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4" name="Group 190">
            <a:extLst>
              <a:ext uri="{FF2B5EF4-FFF2-40B4-BE49-F238E27FC236}">
                <a16:creationId xmlns:a16="http://schemas.microsoft.com/office/drawing/2014/main" id="{C7BE17B0-3B38-4F3C-A269-52135879B0B5}"/>
              </a:ext>
            </a:extLst>
          </p:cNvPr>
          <p:cNvGrpSpPr>
            <a:grpSpLocks/>
          </p:cNvGrpSpPr>
          <p:nvPr/>
        </p:nvGrpSpPr>
        <p:grpSpPr bwMode="auto">
          <a:xfrm>
            <a:off x="3362036" y="1998663"/>
            <a:ext cx="7907338" cy="1430337"/>
            <a:chOff x="1383" y="1259"/>
            <a:chExt cx="4981" cy="901"/>
          </a:xfrm>
        </p:grpSpPr>
        <p:sp>
          <p:nvSpPr>
            <p:cNvPr id="205" name="Text Box 191">
              <a:extLst>
                <a:ext uri="{FF2B5EF4-FFF2-40B4-BE49-F238E27FC236}">
                  <a16:creationId xmlns:a16="http://schemas.microsoft.com/office/drawing/2014/main" id="{26F3EC57-0EA3-4BCD-A91F-4E9EF785B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1480"/>
              <a:ext cx="1851" cy="233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800" dirty="0"/>
                <a:t>integration of photon’s path</a:t>
              </a:r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4B1E530B-534C-4A1A-B4AE-2ED47C155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" y="1259"/>
              <a:ext cx="1134" cy="214"/>
            </a:xfrm>
            <a:custGeom>
              <a:avLst/>
              <a:gdLst>
                <a:gd name="T0" fmla="*/ 0 w 1134"/>
                <a:gd name="T1" fmla="*/ 1 h 318"/>
                <a:gd name="T2" fmla="*/ 0 w 1134"/>
                <a:gd name="T3" fmla="*/ 1 h 318"/>
                <a:gd name="T4" fmla="*/ 1134 w 1134"/>
                <a:gd name="T5" fmla="*/ 1 h 318"/>
                <a:gd name="T6" fmla="*/ 1134 w 1134"/>
                <a:gd name="T7" fmla="*/ 0 h 318"/>
                <a:gd name="T8" fmla="*/ 0 w 1134"/>
                <a:gd name="T9" fmla="*/ 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4" h="318">
                  <a:moveTo>
                    <a:pt x="0" y="182"/>
                  </a:moveTo>
                  <a:lnTo>
                    <a:pt x="0" y="318"/>
                  </a:lnTo>
                  <a:lnTo>
                    <a:pt x="1134" y="182"/>
                  </a:lnTo>
                  <a:lnTo>
                    <a:pt x="1134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207" name="AutoShape 193">
              <a:extLst>
                <a:ext uri="{FF2B5EF4-FFF2-40B4-BE49-F238E27FC236}">
                  <a16:creationId xmlns:a16="http://schemas.microsoft.com/office/drawing/2014/main" id="{58F6C491-9661-477A-B5FF-02B0CC315498}"/>
                </a:ext>
              </a:extLst>
            </p:cNvPr>
            <p:cNvCxnSpPr>
              <a:cxnSpLocks noChangeShapeType="1"/>
              <a:stCxn id="206" idx="2"/>
              <a:endCxn id="205" idx="1"/>
            </p:cNvCxnSpPr>
            <p:nvPr/>
          </p:nvCxnSpPr>
          <p:spPr bwMode="auto">
            <a:xfrm>
              <a:off x="2517" y="1260"/>
              <a:ext cx="1996" cy="33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8" name="AutoShape 194">
              <a:extLst>
                <a:ext uri="{FF2B5EF4-FFF2-40B4-BE49-F238E27FC236}">
                  <a16:creationId xmlns:a16="http://schemas.microsoft.com/office/drawing/2014/main" id="{06180BFF-959E-4EE8-ABEE-9A70DC03F303}"/>
                </a:ext>
              </a:extLst>
            </p:cNvPr>
            <p:cNvCxnSpPr>
              <a:cxnSpLocks noChangeShapeType="1"/>
              <a:stCxn id="205" idx="2"/>
              <a:endCxn id="186" idx="0"/>
            </p:cNvCxnSpPr>
            <p:nvPr/>
          </p:nvCxnSpPr>
          <p:spPr bwMode="auto">
            <a:xfrm rot="5400000">
              <a:off x="5069" y="1791"/>
              <a:ext cx="447" cy="29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9" name="Group 165">
            <a:extLst>
              <a:ext uri="{FF2B5EF4-FFF2-40B4-BE49-F238E27FC236}">
                <a16:creationId xmlns:a16="http://schemas.microsoft.com/office/drawing/2014/main" id="{EE58B48C-05C3-4B30-9A82-53DE3E636847}"/>
              </a:ext>
            </a:extLst>
          </p:cNvPr>
          <p:cNvGrpSpPr>
            <a:grpSpLocks/>
          </p:cNvGrpSpPr>
          <p:nvPr/>
        </p:nvGrpSpPr>
        <p:grpSpPr bwMode="auto">
          <a:xfrm>
            <a:off x="7538748" y="5568950"/>
            <a:ext cx="2687638" cy="739775"/>
            <a:chOff x="2249" y="3507"/>
            <a:chExt cx="1693" cy="466"/>
          </a:xfrm>
        </p:grpSpPr>
        <p:graphicFrame>
          <p:nvGraphicFramePr>
            <p:cNvPr id="210" name="Object 166">
              <a:extLst>
                <a:ext uri="{FF2B5EF4-FFF2-40B4-BE49-F238E27FC236}">
                  <a16:creationId xmlns:a16="http://schemas.microsoft.com/office/drawing/2014/main" id="{70AA67F7-9ED8-4B08-939C-78724F6E91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5462313"/>
                </p:ext>
              </p:extLst>
            </p:nvPr>
          </p:nvGraphicFramePr>
          <p:xfrm>
            <a:off x="2548" y="3507"/>
            <a:ext cx="1394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91" name="Equation" r:id="rId32" imgW="1244520" imgH="419040" progId="Equation.DSMT4">
                    <p:embed/>
                  </p:oleObj>
                </mc:Choice>
                <mc:Fallback>
                  <p:oleObj name="Equation" r:id="rId32" imgW="1244520" imgH="419040" progId="Equation.DSMT4">
                    <p:embed/>
                    <p:pic>
                      <p:nvPicPr>
                        <p:cNvPr id="209" name="Object 1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8" y="3507"/>
                          <a:ext cx="1394" cy="46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66FF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1" name="AutoShape 167">
              <a:extLst>
                <a:ext uri="{FF2B5EF4-FFF2-40B4-BE49-F238E27FC236}">
                  <a16:creationId xmlns:a16="http://schemas.microsoft.com/office/drawing/2014/main" id="{63702EFA-71CF-4B77-83CA-EB3A0D1CE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657"/>
              <a:ext cx="252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29 w 21600"/>
                <a:gd name="T13" fmla="*/ 5400 h 21600"/>
                <a:gd name="T14" fmla="*/ 18943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12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  <p:bldP spid="132" grpId="0" animBg="1"/>
      <p:bldP spid="147" grpId="0" animBg="1"/>
      <p:bldP spid="173" grpId="0" animBg="1"/>
      <p:bldP spid="176" grpId="0" animBg="1"/>
      <p:bldP spid="1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3.) 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康普顿散射截面和角分布</a:t>
            </a:r>
          </a:p>
        </p:txBody>
      </p:sp>
      <p:graphicFrame>
        <p:nvGraphicFramePr>
          <p:cNvPr id="36" name="Object 3">
            <a:extLst>
              <a:ext uri="{FF2B5EF4-FFF2-40B4-BE49-F238E27FC236}">
                <a16:creationId xmlns:a16="http://schemas.microsoft.com/office/drawing/2014/main" id="{F77FD0C2-62A3-4A25-97D6-D4629FCF14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650556"/>
              </p:ext>
            </p:extLst>
          </p:nvPr>
        </p:nvGraphicFramePr>
        <p:xfrm>
          <a:off x="551632" y="557201"/>
          <a:ext cx="1578301" cy="61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0" name="Equation" r:id="rId3" imgW="1117440" imgH="406080" progId="Equation.DSMT4">
                  <p:embed/>
                </p:oleObj>
              </mc:Choice>
              <mc:Fallback>
                <p:oleObj name="Equation" r:id="rId3" imgW="1117440" imgH="406080" progId="Equation.DSMT4">
                  <p:embed/>
                  <p:pic>
                    <p:nvPicPr>
                      <p:cNvPr id="3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632" y="557201"/>
                        <a:ext cx="1578301" cy="61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">
            <a:extLst>
              <a:ext uri="{FF2B5EF4-FFF2-40B4-BE49-F238E27FC236}">
                <a16:creationId xmlns:a16="http://schemas.microsoft.com/office/drawing/2014/main" id="{E5F17E40-FFF3-4CCB-BB72-04924BE7D7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473231"/>
              </p:ext>
            </p:extLst>
          </p:nvPr>
        </p:nvGraphicFramePr>
        <p:xfrm>
          <a:off x="19466" y="784300"/>
          <a:ext cx="5293938" cy="230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1" name="Graph" r:id="rId5" imgW="3705149" imgH="2961437" progId="Origin50.Graph">
                  <p:embed/>
                </p:oleObj>
              </mc:Choice>
              <mc:Fallback>
                <p:oleObj name="Graph" r:id="rId5" imgW="3705149" imgH="2961437" progId="Origin50.Graph">
                  <p:embed/>
                  <p:pic>
                    <p:nvPicPr>
                      <p:cNvPr id="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753" t="5916" r="4333" b="44479"/>
                      <a:stretch>
                        <a:fillRect/>
                      </a:stretch>
                    </p:blipFill>
                    <p:spPr bwMode="auto">
                      <a:xfrm>
                        <a:off x="19466" y="784300"/>
                        <a:ext cx="5293938" cy="2309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9">
            <a:extLst>
              <a:ext uri="{FF2B5EF4-FFF2-40B4-BE49-F238E27FC236}">
                <a16:creationId xmlns:a16="http://schemas.microsoft.com/office/drawing/2014/main" id="{D8549795-0E64-47CA-A4FD-497CEBE42AB7}"/>
              </a:ext>
            </a:extLst>
          </p:cNvPr>
          <p:cNvGrpSpPr>
            <a:grpSpLocks/>
          </p:cNvGrpSpPr>
          <p:nvPr/>
        </p:nvGrpSpPr>
        <p:grpSpPr bwMode="auto">
          <a:xfrm>
            <a:off x="2190612" y="3333189"/>
            <a:ext cx="732494" cy="96065"/>
            <a:chOff x="1949" y="3517"/>
            <a:chExt cx="3244" cy="425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24EE778-2C02-44CC-908A-425DD4C47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" y="3632"/>
              <a:ext cx="907" cy="310"/>
            </a:xfrm>
            <a:custGeom>
              <a:avLst/>
              <a:gdLst>
                <a:gd name="T0" fmla="*/ 0 w 907"/>
                <a:gd name="T1" fmla="*/ 204 h 310"/>
                <a:gd name="T2" fmla="*/ 136 w 907"/>
                <a:gd name="T3" fmla="*/ 68 h 310"/>
                <a:gd name="T4" fmla="*/ 317 w 907"/>
                <a:gd name="T5" fmla="*/ 23 h 310"/>
                <a:gd name="T6" fmla="*/ 544 w 907"/>
                <a:gd name="T7" fmla="*/ 204 h 310"/>
                <a:gd name="T8" fmla="*/ 680 w 907"/>
                <a:gd name="T9" fmla="*/ 295 h 310"/>
                <a:gd name="T10" fmla="*/ 907 w 907"/>
                <a:gd name="T11" fmla="*/ 113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7" h="310">
                  <a:moveTo>
                    <a:pt x="0" y="204"/>
                  </a:moveTo>
                  <a:cubicBezTo>
                    <a:pt x="41" y="151"/>
                    <a:pt x="83" y="98"/>
                    <a:pt x="136" y="68"/>
                  </a:cubicBezTo>
                  <a:cubicBezTo>
                    <a:pt x="189" y="38"/>
                    <a:pt x="249" y="0"/>
                    <a:pt x="317" y="23"/>
                  </a:cubicBezTo>
                  <a:cubicBezTo>
                    <a:pt x="385" y="46"/>
                    <a:pt x="484" y="159"/>
                    <a:pt x="544" y="204"/>
                  </a:cubicBezTo>
                  <a:cubicBezTo>
                    <a:pt x="604" y="249"/>
                    <a:pt x="620" y="310"/>
                    <a:pt x="680" y="295"/>
                  </a:cubicBezTo>
                  <a:cubicBezTo>
                    <a:pt x="740" y="280"/>
                    <a:pt x="823" y="196"/>
                    <a:pt x="907" y="113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80FAB8F5-1D79-4593-B97E-8EE8B433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3583"/>
              <a:ext cx="907" cy="310"/>
            </a:xfrm>
            <a:custGeom>
              <a:avLst/>
              <a:gdLst>
                <a:gd name="T0" fmla="*/ 0 w 907"/>
                <a:gd name="T1" fmla="*/ 204 h 310"/>
                <a:gd name="T2" fmla="*/ 136 w 907"/>
                <a:gd name="T3" fmla="*/ 68 h 310"/>
                <a:gd name="T4" fmla="*/ 317 w 907"/>
                <a:gd name="T5" fmla="*/ 23 h 310"/>
                <a:gd name="T6" fmla="*/ 544 w 907"/>
                <a:gd name="T7" fmla="*/ 204 h 310"/>
                <a:gd name="T8" fmla="*/ 680 w 907"/>
                <a:gd name="T9" fmla="*/ 295 h 310"/>
                <a:gd name="T10" fmla="*/ 907 w 907"/>
                <a:gd name="T11" fmla="*/ 113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7" h="310">
                  <a:moveTo>
                    <a:pt x="0" y="204"/>
                  </a:moveTo>
                  <a:cubicBezTo>
                    <a:pt x="41" y="151"/>
                    <a:pt x="83" y="98"/>
                    <a:pt x="136" y="68"/>
                  </a:cubicBezTo>
                  <a:cubicBezTo>
                    <a:pt x="189" y="38"/>
                    <a:pt x="249" y="0"/>
                    <a:pt x="317" y="23"/>
                  </a:cubicBezTo>
                  <a:cubicBezTo>
                    <a:pt x="385" y="46"/>
                    <a:pt x="484" y="159"/>
                    <a:pt x="544" y="204"/>
                  </a:cubicBezTo>
                  <a:cubicBezTo>
                    <a:pt x="604" y="249"/>
                    <a:pt x="620" y="310"/>
                    <a:pt x="680" y="295"/>
                  </a:cubicBezTo>
                  <a:cubicBezTo>
                    <a:pt x="740" y="280"/>
                    <a:pt x="823" y="196"/>
                    <a:pt x="907" y="113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B353669C-7C38-411F-8B3C-78033C449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3517"/>
              <a:ext cx="907" cy="310"/>
            </a:xfrm>
            <a:custGeom>
              <a:avLst/>
              <a:gdLst>
                <a:gd name="T0" fmla="*/ 0 w 907"/>
                <a:gd name="T1" fmla="*/ 204 h 310"/>
                <a:gd name="T2" fmla="*/ 136 w 907"/>
                <a:gd name="T3" fmla="*/ 68 h 310"/>
                <a:gd name="T4" fmla="*/ 317 w 907"/>
                <a:gd name="T5" fmla="*/ 23 h 310"/>
                <a:gd name="T6" fmla="*/ 544 w 907"/>
                <a:gd name="T7" fmla="*/ 204 h 310"/>
                <a:gd name="T8" fmla="*/ 680 w 907"/>
                <a:gd name="T9" fmla="*/ 295 h 310"/>
                <a:gd name="T10" fmla="*/ 907 w 907"/>
                <a:gd name="T11" fmla="*/ 113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7" h="310">
                  <a:moveTo>
                    <a:pt x="0" y="204"/>
                  </a:moveTo>
                  <a:cubicBezTo>
                    <a:pt x="41" y="151"/>
                    <a:pt x="83" y="98"/>
                    <a:pt x="136" y="68"/>
                  </a:cubicBezTo>
                  <a:cubicBezTo>
                    <a:pt x="189" y="38"/>
                    <a:pt x="249" y="0"/>
                    <a:pt x="317" y="23"/>
                  </a:cubicBezTo>
                  <a:cubicBezTo>
                    <a:pt x="385" y="46"/>
                    <a:pt x="484" y="159"/>
                    <a:pt x="544" y="204"/>
                  </a:cubicBezTo>
                  <a:cubicBezTo>
                    <a:pt x="604" y="249"/>
                    <a:pt x="620" y="310"/>
                    <a:pt x="680" y="295"/>
                  </a:cubicBezTo>
                  <a:cubicBezTo>
                    <a:pt x="740" y="280"/>
                    <a:pt x="823" y="196"/>
                    <a:pt x="907" y="113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8983E857-171A-4637-AC73-1E53D91FA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3612"/>
              <a:ext cx="58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" name="Text Box 10">
            <a:extLst>
              <a:ext uri="{FF2B5EF4-FFF2-40B4-BE49-F238E27FC236}">
                <a16:creationId xmlns:a16="http://schemas.microsoft.com/office/drawing/2014/main" id="{BA3C485A-46C8-4999-8B43-1E02A28F9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397" y="3433096"/>
            <a:ext cx="11333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仿宋" pitchFamily="2" charset="-122"/>
              </a:rPr>
              <a:t>入射光子</a:t>
            </a:r>
          </a:p>
        </p:txBody>
      </p:sp>
      <p:graphicFrame>
        <p:nvGraphicFramePr>
          <p:cNvPr id="44" name="Object 3">
            <a:extLst>
              <a:ext uri="{FF2B5EF4-FFF2-40B4-BE49-F238E27FC236}">
                <a16:creationId xmlns:a16="http://schemas.microsoft.com/office/drawing/2014/main" id="{723C9A35-F210-490B-A7E0-B32386F8FB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316184"/>
              </p:ext>
            </p:extLst>
          </p:nvPr>
        </p:nvGraphicFramePr>
        <p:xfrm>
          <a:off x="6990526" y="459794"/>
          <a:ext cx="1209952" cy="50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2" name="Equation" r:id="rId7" imgW="1041120" imgH="406080" progId="Equation.DSMT4">
                  <p:embed/>
                </p:oleObj>
              </mc:Choice>
              <mc:Fallback>
                <p:oleObj name="Equation" r:id="rId7" imgW="1041120" imgH="406080" progId="Equation.DSMT4">
                  <p:embed/>
                  <p:pic>
                    <p:nvPicPr>
                      <p:cNvPr id="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526" y="459794"/>
                        <a:ext cx="1209952" cy="50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>
            <a:extLst>
              <a:ext uri="{FF2B5EF4-FFF2-40B4-BE49-F238E27FC236}">
                <a16:creationId xmlns:a16="http://schemas.microsoft.com/office/drawing/2014/main" id="{3890BA3A-149B-4D23-8DE7-86F1C6EFD5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422688"/>
              </p:ext>
            </p:extLst>
          </p:nvPr>
        </p:nvGraphicFramePr>
        <p:xfrm>
          <a:off x="6682481" y="796180"/>
          <a:ext cx="5400600" cy="2354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3" name="Graph" r:id="rId9" imgW="3601517" imgH="2874874" progId="Origin50.Graph">
                  <p:embed/>
                </p:oleObj>
              </mc:Choice>
              <mc:Fallback>
                <p:oleObj name="Graph" r:id="rId9" imgW="3601517" imgH="2874874" progId="Origin50.Graph">
                  <p:embed/>
                  <p:pic>
                    <p:nvPicPr>
                      <p:cNvPr id="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11" t="5971" r="4765" b="45134"/>
                      <a:stretch>
                        <a:fillRect/>
                      </a:stretch>
                    </p:blipFill>
                    <p:spPr bwMode="auto">
                      <a:xfrm>
                        <a:off x="6682481" y="796180"/>
                        <a:ext cx="5400600" cy="23542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6">
            <a:extLst>
              <a:ext uri="{FF2B5EF4-FFF2-40B4-BE49-F238E27FC236}">
                <a16:creationId xmlns:a16="http://schemas.microsoft.com/office/drawing/2014/main" id="{883F4D34-4A92-4172-9A3D-3676F5DBE191}"/>
              </a:ext>
            </a:extLst>
          </p:cNvPr>
          <p:cNvGrpSpPr>
            <a:grpSpLocks/>
          </p:cNvGrpSpPr>
          <p:nvPr/>
        </p:nvGrpSpPr>
        <p:grpSpPr bwMode="auto">
          <a:xfrm>
            <a:off x="8259762" y="3060552"/>
            <a:ext cx="684985" cy="89834"/>
            <a:chOff x="1949" y="3517"/>
            <a:chExt cx="3244" cy="425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6006DB97-5B10-45CE-917F-392F9A72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" y="3632"/>
              <a:ext cx="907" cy="310"/>
            </a:xfrm>
            <a:custGeom>
              <a:avLst/>
              <a:gdLst>
                <a:gd name="T0" fmla="*/ 0 w 907"/>
                <a:gd name="T1" fmla="*/ 204 h 310"/>
                <a:gd name="T2" fmla="*/ 136 w 907"/>
                <a:gd name="T3" fmla="*/ 68 h 310"/>
                <a:gd name="T4" fmla="*/ 317 w 907"/>
                <a:gd name="T5" fmla="*/ 23 h 310"/>
                <a:gd name="T6" fmla="*/ 544 w 907"/>
                <a:gd name="T7" fmla="*/ 204 h 310"/>
                <a:gd name="T8" fmla="*/ 680 w 907"/>
                <a:gd name="T9" fmla="*/ 295 h 310"/>
                <a:gd name="T10" fmla="*/ 907 w 907"/>
                <a:gd name="T11" fmla="*/ 113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7" h="310">
                  <a:moveTo>
                    <a:pt x="0" y="204"/>
                  </a:moveTo>
                  <a:cubicBezTo>
                    <a:pt x="41" y="151"/>
                    <a:pt x="83" y="98"/>
                    <a:pt x="136" y="68"/>
                  </a:cubicBezTo>
                  <a:cubicBezTo>
                    <a:pt x="189" y="38"/>
                    <a:pt x="249" y="0"/>
                    <a:pt x="317" y="23"/>
                  </a:cubicBezTo>
                  <a:cubicBezTo>
                    <a:pt x="385" y="46"/>
                    <a:pt x="484" y="159"/>
                    <a:pt x="544" y="204"/>
                  </a:cubicBezTo>
                  <a:cubicBezTo>
                    <a:pt x="604" y="249"/>
                    <a:pt x="620" y="310"/>
                    <a:pt x="680" y="295"/>
                  </a:cubicBezTo>
                  <a:cubicBezTo>
                    <a:pt x="740" y="280"/>
                    <a:pt x="823" y="196"/>
                    <a:pt x="907" y="113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D2B1E201-017E-4275-9F4C-5EEFCE865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3583"/>
              <a:ext cx="907" cy="310"/>
            </a:xfrm>
            <a:custGeom>
              <a:avLst/>
              <a:gdLst>
                <a:gd name="T0" fmla="*/ 0 w 907"/>
                <a:gd name="T1" fmla="*/ 204 h 310"/>
                <a:gd name="T2" fmla="*/ 136 w 907"/>
                <a:gd name="T3" fmla="*/ 68 h 310"/>
                <a:gd name="T4" fmla="*/ 317 w 907"/>
                <a:gd name="T5" fmla="*/ 23 h 310"/>
                <a:gd name="T6" fmla="*/ 544 w 907"/>
                <a:gd name="T7" fmla="*/ 204 h 310"/>
                <a:gd name="T8" fmla="*/ 680 w 907"/>
                <a:gd name="T9" fmla="*/ 295 h 310"/>
                <a:gd name="T10" fmla="*/ 907 w 907"/>
                <a:gd name="T11" fmla="*/ 113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7" h="310">
                  <a:moveTo>
                    <a:pt x="0" y="204"/>
                  </a:moveTo>
                  <a:cubicBezTo>
                    <a:pt x="41" y="151"/>
                    <a:pt x="83" y="98"/>
                    <a:pt x="136" y="68"/>
                  </a:cubicBezTo>
                  <a:cubicBezTo>
                    <a:pt x="189" y="38"/>
                    <a:pt x="249" y="0"/>
                    <a:pt x="317" y="23"/>
                  </a:cubicBezTo>
                  <a:cubicBezTo>
                    <a:pt x="385" y="46"/>
                    <a:pt x="484" y="159"/>
                    <a:pt x="544" y="204"/>
                  </a:cubicBezTo>
                  <a:cubicBezTo>
                    <a:pt x="604" y="249"/>
                    <a:pt x="620" y="310"/>
                    <a:pt x="680" y="295"/>
                  </a:cubicBezTo>
                  <a:cubicBezTo>
                    <a:pt x="740" y="280"/>
                    <a:pt x="823" y="196"/>
                    <a:pt x="907" y="113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FCA0C644-AB37-4EFC-9915-CA3F3032C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3517"/>
              <a:ext cx="907" cy="310"/>
            </a:xfrm>
            <a:custGeom>
              <a:avLst/>
              <a:gdLst>
                <a:gd name="T0" fmla="*/ 0 w 907"/>
                <a:gd name="T1" fmla="*/ 204 h 310"/>
                <a:gd name="T2" fmla="*/ 136 w 907"/>
                <a:gd name="T3" fmla="*/ 68 h 310"/>
                <a:gd name="T4" fmla="*/ 317 w 907"/>
                <a:gd name="T5" fmla="*/ 23 h 310"/>
                <a:gd name="T6" fmla="*/ 544 w 907"/>
                <a:gd name="T7" fmla="*/ 204 h 310"/>
                <a:gd name="T8" fmla="*/ 680 w 907"/>
                <a:gd name="T9" fmla="*/ 295 h 310"/>
                <a:gd name="T10" fmla="*/ 907 w 907"/>
                <a:gd name="T11" fmla="*/ 113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7" h="310">
                  <a:moveTo>
                    <a:pt x="0" y="204"/>
                  </a:moveTo>
                  <a:cubicBezTo>
                    <a:pt x="41" y="151"/>
                    <a:pt x="83" y="98"/>
                    <a:pt x="136" y="68"/>
                  </a:cubicBezTo>
                  <a:cubicBezTo>
                    <a:pt x="189" y="38"/>
                    <a:pt x="249" y="0"/>
                    <a:pt x="317" y="23"/>
                  </a:cubicBezTo>
                  <a:cubicBezTo>
                    <a:pt x="385" y="46"/>
                    <a:pt x="484" y="159"/>
                    <a:pt x="544" y="204"/>
                  </a:cubicBezTo>
                  <a:cubicBezTo>
                    <a:pt x="604" y="249"/>
                    <a:pt x="620" y="310"/>
                    <a:pt x="680" y="295"/>
                  </a:cubicBezTo>
                  <a:cubicBezTo>
                    <a:pt x="740" y="280"/>
                    <a:pt x="823" y="196"/>
                    <a:pt x="907" y="113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10">
              <a:extLst>
                <a:ext uri="{FF2B5EF4-FFF2-40B4-BE49-F238E27FC236}">
                  <a16:creationId xmlns:a16="http://schemas.microsoft.com/office/drawing/2014/main" id="{033090D8-C2D4-4432-911C-1BF318159E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3612"/>
              <a:ext cx="58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" name="Text Box 11">
            <a:extLst>
              <a:ext uri="{FF2B5EF4-FFF2-40B4-BE49-F238E27FC236}">
                <a16:creationId xmlns:a16="http://schemas.microsoft.com/office/drawing/2014/main" id="{56B16602-0F7A-4E07-B8C4-6BC76EDFC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635" y="3107705"/>
            <a:ext cx="1208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仿宋" pitchFamily="2" charset="-122"/>
              </a:rPr>
              <a:t>入射光子</a:t>
            </a:r>
          </a:p>
        </p:txBody>
      </p:sp>
      <p:pic>
        <p:nvPicPr>
          <p:cNvPr id="52" name="Picture 3" descr="gamma13">
            <a:extLst>
              <a:ext uri="{FF2B5EF4-FFF2-40B4-BE49-F238E27FC236}">
                <a16:creationId xmlns:a16="http://schemas.microsoft.com/office/drawing/2014/main" id="{84ACFC3A-89E8-44C2-888A-C8DA7D9A7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739" y="3786044"/>
            <a:ext cx="4106316" cy="295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1">
            <a:extLst>
              <a:ext uri="{FF2B5EF4-FFF2-40B4-BE49-F238E27FC236}">
                <a16:creationId xmlns:a16="http://schemas.microsoft.com/office/drawing/2014/main" id="{6F0CCA1C-D51C-4259-868C-51F60DF6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1" y="4396727"/>
            <a:ext cx="5708169" cy="1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75DAFA5-C892-4669-809E-AA0B393A53A7}"/>
              </a:ext>
            </a:extLst>
          </p:cNvPr>
          <p:cNvSpPr txBox="1"/>
          <p:nvPr/>
        </p:nvSpPr>
        <p:spPr>
          <a:xfrm>
            <a:off x="5313404" y="1930602"/>
            <a:ext cx="1107996" cy="369332"/>
          </a:xfrm>
          <a:prstGeom prst="rect">
            <a:avLst/>
          </a:prstGeom>
          <a:solidFill>
            <a:srgbClr val="FFFF00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/>
              <a:t>散射光子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1CC1740-5BDA-486E-887A-39FBE37B0DC8}"/>
              </a:ext>
            </a:extLst>
          </p:cNvPr>
          <p:cNvSpPr txBox="1"/>
          <p:nvPr/>
        </p:nvSpPr>
        <p:spPr>
          <a:xfrm>
            <a:off x="6105994" y="5076580"/>
            <a:ext cx="1107996" cy="369332"/>
          </a:xfrm>
          <a:prstGeom prst="rect">
            <a:avLst/>
          </a:prstGeom>
          <a:solidFill>
            <a:srgbClr val="FFFF00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dirty="0"/>
              <a:t>反冲电子</a:t>
            </a:r>
          </a:p>
        </p:txBody>
      </p:sp>
    </p:spTree>
    <p:extLst>
      <p:ext uri="{BB962C8B-B14F-4D97-AF65-F5344CB8AC3E}">
        <p14:creationId xmlns:p14="http://schemas.microsoft.com/office/powerpoint/2010/main" val="2308387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8C85E0-726C-4D2E-956E-80E13889304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882744" y="1"/>
            <a:ext cx="3309256" cy="28467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600" dirty="0"/>
              <a:t>Physics in </a:t>
            </a:r>
            <a:r>
              <a:rPr lang="zh-CN" altLang="en-US" sz="1600" dirty="0">
                <a:solidFill>
                  <a:srgbClr val="FF0000"/>
                </a:solidFill>
              </a:rPr>
              <a:t>～</a:t>
            </a:r>
            <a:r>
              <a:rPr lang="en-US" altLang="zh-CN" sz="1600" dirty="0">
                <a:solidFill>
                  <a:srgbClr val="FF0000"/>
                </a:solidFill>
              </a:rPr>
              <a:t>MeV </a:t>
            </a:r>
            <a:r>
              <a:rPr lang="en-US" altLang="zh-CN" sz="1600" dirty="0"/>
              <a:t>X-ray imaging</a:t>
            </a:r>
            <a:endParaRPr lang="zh-CN" altLang="en-US" sz="16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2EAF6BC-66C8-4E8D-9CBA-E592CF26FE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77098" y="1"/>
            <a:ext cx="3805646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物质对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射线的衰减</a:t>
            </a:r>
          </a:p>
        </p:txBody>
      </p:sp>
      <p:pic>
        <p:nvPicPr>
          <p:cNvPr id="212" name="Picture 2">
            <a:extLst>
              <a:ext uri="{FF2B5EF4-FFF2-40B4-BE49-F238E27FC236}">
                <a16:creationId xmlns:a16="http://schemas.microsoft.com/office/drawing/2014/main" id="{4F66E5B7-5AB0-4294-B549-18E3A0F45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48252" r="51879" b="3540"/>
          <a:stretch/>
        </p:blipFill>
        <p:spPr bwMode="auto">
          <a:xfrm>
            <a:off x="1454993" y="398755"/>
            <a:ext cx="4265642" cy="295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3" descr="5">
            <a:extLst>
              <a:ext uri="{FF2B5EF4-FFF2-40B4-BE49-F238E27FC236}">
                <a16:creationId xmlns:a16="http://schemas.microsoft.com/office/drawing/2014/main" id="{0719EB73-8EE7-4A2E-A5BD-D84257A1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9" y="4029499"/>
            <a:ext cx="5113338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4" name="Object 5">
            <a:extLst>
              <a:ext uri="{FF2B5EF4-FFF2-40B4-BE49-F238E27FC236}">
                <a16:creationId xmlns:a16="http://schemas.microsoft.com/office/drawing/2014/main" id="{FA7E3A0D-781E-427B-A9E9-B7055799A8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643933"/>
              </p:ext>
            </p:extLst>
          </p:nvPr>
        </p:nvGraphicFramePr>
        <p:xfrm>
          <a:off x="1742901" y="3495137"/>
          <a:ext cx="3816350" cy="290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10" name="Graph" r:id="rId5" imgW="3624682" imgH="2865120" progId="Origin50.Graph">
                  <p:embed/>
                </p:oleObj>
              </mc:Choice>
              <mc:Fallback>
                <p:oleObj name="Graph" r:id="rId5" imgW="3624682" imgH="2865120" progId="Origin50.Graph">
                  <p:embed/>
                  <p:pic>
                    <p:nvPicPr>
                      <p:cNvPr id="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370" t="5431" r="2963" b="5475"/>
                      <a:stretch>
                        <a:fillRect/>
                      </a:stretch>
                    </p:blipFill>
                    <p:spPr bwMode="auto">
                      <a:xfrm>
                        <a:off x="1742901" y="3495137"/>
                        <a:ext cx="3816350" cy="290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13">
            <a:extLst>
              <a:ext uri="{FF2B5EF4-FFF2-40B4-BE49-F238E27FC236}">
                <a16:creationId xmlns:a16="http://schemas.microsoft.com/office/drawing/2014/main" id="{FC021894-70F6-4EA3-825E-CB159DD3A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535072"/>
              </p:ext>
            </p:extLst>
          </p:nvPr>
        </p:nvGraphicFramePr>
        <p:xfrm>
          <a:off x="2175073" y="1064538"/>
          <a:ext cx="6477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11" name="Equation" r:id="rId7" imgW="203040" imgH="190440" progId="Equation.DSMT4">
                  <p:embed/>
                </p:oleObj>
              </mc:Choice>
              <mc:Fallback>
                <p:oleObj name="Equation" r:id="rId7" imgW="203040" imgH="190440" progId="Equation.DSMT4">
                  <p:embed/>
                  <p:pic>
                    <p:nvPicPr>
                      <p:cNvPr id="2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073" y="1064538"/>
                        <a:ext cx="6477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6" name="Group 16">
            <a:extLst>
              <a:ext uri="{FF2B5EF4-FFF2-40B4-BE49-F238E27FC236}">
                <a16:creationId xmlns:a16="http://schemas.microsoft.com/office/drawing/2014/main" id="{6EE40199-B5F5-49E1-A479-DC043FA027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7132" y="575099"/>
            <a:ext cx="4430712" cy="3305175"/>
            <a:chOff x="0" y="259"/>
            <a:chExt cx="7473" cy="5709"/>
          </a:xfrm>
        </p:grpSpPr>
        <p:sp>
          <p:nvSpPr>
            <p:cNvPr id="217" name="AutoShape 17">
              <a:extLst>
                <a:ext uri="{FF2B5EF4-FFF2-40B4-BE49-F238E27FC236}">
                  <a16:creationId xmlns:a16="http://schemas.microsoft.com/office/drawing/2014/main" id="{37DCEA51-3D2F-4869-AB66-C746E2D329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259"/>
              <a:ext cx="7441" cy="5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218" name="Rectangle 18">
              <a:extLst>
                <a:ext uri="{FF2B5EF4-FFF2-40B4-BE49-F238E27FC236}">
                  <a16:creationId xmlns:a16="http://schemas.microsoft.com/office/drawing/2014/main" id="{973BC187-E0D1-4B91-9E8D-FCFC2D4C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9"/>
              <a:ext cx="7352" cy="5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219" name="Rectangle 19">
              <a:extLst>
                <a:ext uri="{FF2B5EF4-FFF2-40B4-BE49-F238E27FC236}">
                  <a16:creationId xmlns:a16="http://schemas.microsoft.com/office/drawing/2014/main" id="{0D72A916-E57D-445C-B92B-8A01BBE1C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434"/>
              <a:ext cx="5995" cy="47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220" name="Rectangle 20">
              <a:extLst>
                <a:ext uri="{FF2B5EF4-FFF2-40B4-BE49-F238E27FC236}">
                  <a16:creationId xmlns:a16="http://schemas.microsoft.com/office/drawing/2014/main" id="{5511990D-028F-4543-A06E-2E7501356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434"/>
              <a:ext cx="5995" cy="473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华文仿宋" pitchFamily="2" charset="-122"/>
              </a:endParaRPr>
            </a:p>
          </p:txBody>
        </p:sp>
        <p:sp>
          <p:nvSpPr>
            <p:cNvPr id="221" name="Freeform 21">
              <a:extLst>
                <a:ext uri="{FF2B5EF4-FFF2-40B4-BE49-F238E27FC236}">
                  <a16:creationId xmlns:a16="http://schemas.microsoft.com/office/drawing/2014/main" id="{0F18CE5B-CFBE-419A-B1DB-216E589C5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" name="Freeform 22">
              <a:extLst>
                <a:ext uri="{FF2B5EF4-FFF2-40B4-BE49-F238E27FC236}">
                  <a16:creationId xmlns:a16="http://schemas.microsoft.com/office/drawing/2014/main" id="{82E49721-10D8-4733-ACF0-91EF52007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3" name="Freeform 23">
              <a:extLst>
                <a:ext uri="{FF2B5EF4-FFF2-40B4-BE49-F238E27FC236}">
                  <a16:creationId xmlns:a16="http://schemas.microsoft.com/office/drawing/2014/main" id="{EB060542-3012-489F-BBBB-72B9503A1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4" name="Freeform 24">
              <a:extLst>
                <a:ext uri="{FF2B5EF4-FFF2-40B4-BE49-F238E27FC236}">
                  <a16:creationId xmlns:a16="http://schemas.microsoft.com/office/drawing/2014/main" id="{1481A1F5-FC1D-4FCD-AE56-809FA9FF6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5165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" name="Freeform 25">
              <a:extLst>
                <a:ext uri="{FF2B5EF4-FFF2-40B4-BE49-F238E27FC236}">
                  <a16:creationId xmlns:a16="http://schemas.microsoft.com/office/drawing/2014/main" id="{09B8FD10-5461-4C37-9831-C4DA69282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588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AFE6BA35-B6CA-4614-9E28-AF741B2F2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011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9DB0992C-05EA-489D-865C-A66160067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434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8" name="Line 28">
              <a:extLst>
                <a:ext uri="{FF2B5EF4-FFF2-40B4-BE49-F238E27FC236}">
                  <a16:creationId xmlns:a16="http://schemas.microsoft.com/office/drawing/2014/main" id="{4A648E5B-C337-4F2C-8670-823C13DD0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434"/>
              <a:ext cx="599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9" name="Line 29">
              <a:extLst>
                <a:ext uri="{FF2B5EF4-FFF2-40B4-BE49-F238E27FC236}">
                  <a16:creationId xmlns:a16="http://schemas.microsoft.com/office/drawing/2014/main" id="{B4C26001-CB05-4220-A685-EB3419586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5165"/>
              <a:ext cx="599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" name="Line 30">
              <a:extLst>
                <a:ext uri="{FF2B5EF4-FFF2-40B4-BE49-F238E27FC236}">
                  <a16:creationId xmlns:a16="http://schemas.microsoft.com/office/drawing/2014/main" id="{ED83FA0A-02DF-4D51-A88C-87E0519535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04" y="434"/>
              <a:ext cx="1" cy="47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" name="Line 31">
              <a:extLst>
                <a:ext uri="{FF2B5EF4-FFF2-40B4-BE49-F238E27FC236}">
                  <a16:creationId xmlns:a16="http://schemas.microsoft.com/office/drawing/2014/main" id="{968CB2D6-C6CC-4216-894B-ACE9BCF86C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9" y="434"/>
              <a:ext cx="1" cy="47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2" name="Line 32">
              <a:extLst>
                <a:ext uri="{FF2B5EF4-FFF2-40B4-BE49-F238E27FC236}">
                  <a16:creationId xmlns:a16="http://schemas.microsoft.com/office/drawing/2014/main" id="{F628B319-4D23-4D3B-9561-C324C4871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5165"/>
              <a:ext cx="599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" name="Line 33">
              <a:extLst>
                <a:ext uri="{FF2B5EF4-FFF2-40B4-BE49-F238E27FC236}">
                  <a16:creationId xmlns:a16="http://schemas.microsoft.com/office/drawing/2014/main" id="{18E254FE-A3BD-4925-9660-3703B39B9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9" y="434"/>
              <a:ext cx="1" cy="47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" name="Line 34">
              <a:extLst>
                <a:ext uri="{FF2B5EF4-FFF2-40B4-BE49-F238E27FC236}">
                  <a16:creationId xmlns:a16="http://schemas.microsoft.com/office/drawing/2014/main" id="{C9A9CE95-EA14-43D7-80B3-CB6654CD4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4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" name="Line 35">
              <a:extLst>
                <a:ext uri="{FF2B5EF4-FFF2-40B4-BE49-F238E27FC236}">
                  <a16:creationId xmlns:a16="http://schemas.microsoft.com/office/drawing/2014/main" id="{846F66A5-D71E-49BD-8356-6F96BAC1AA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4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" name="Freeform 36">
              <a:extLst>
                <a:ext uri="{FF2B5EF4-FFF2-40B4-BE49-F238E27FC236}">
                  <a16:creationId xmlns:a16="http://schemas.microsoft.com/office/drawing/2014/main" id="{7DA22215-5326-4F25-9E63-3DDFCC1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" name="Line 37">
              <a:extLst>
                <a:ext uri="{FF2B5EF4-FFF2-40B4-BE49-F238E27FC236}">
                  <a16:creationId xmlns:a16="http://schemas.microsoft.com/office/drawing/2014/main" id="{60CECEFB-DFFF-4949-9377-6804D48CDF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7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" name="Line 38">
              <a:extLst>
                <a:ext uri="{FF2B5EF4-FFF2-40B4-BE49-F238E27FC236}">
                  <a16:creationId xmlns:a16="http://schemas.microsoft.com/office/drawing/2014/main" id="{DB1EAE13-9BE7-48F8-992C-B5F867A49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7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" name="Freeform 39">
              <a:extLst>
                <a:ext uri="{FF2B5EF4-FFF2-40B4-BE49-F238E27FC236}">
                  <a16:creationId xmlns:a16="http://schemas.microsoft.com/office/drawing/2014/main" id="{D84C8633-5742-4DB3-A196-8CD3ADE15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0" name="Line 40">
              <a:extLst>
                <a:ext uri="{FF2B5EF4-FFF2-40B4-BE49-F238E27FC236}">
                  <a16:creationId xmlns:a16="http://schemas.microsoft.com/office/drawing/2014/main" id="{4F50843C-E396-4E39-A0D1-AD3A8DBEE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2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" name="Line 41">
              <a:extLst>
                <a:ext uri="{FF2B5EF4-FFF2-40B4-BE49-F238E27FC236}">
                  <a16:creationId xmlns:a16="http://schemas.microsoft.com/office/drawing/2014/main" id="{9F63016C-B0CB-4DCB-9CCA-D28FBF0F9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" name="Freeform 42">
              <a:extLst>
                <a:ext uri="{FF2B5EF4-FFF2-40B4-BE49-F238E27FC236}">
                  <a16:creationId xmlns:a16="http://schemas.microsoft.com/office/drawing/2014/main" id="{6A78BEC8-C0C8-480C-A74F-4BE2CEBEA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" name="Line 43">
              <a:extLst>
                <a:ext uri="{FF2B5EF4-FFF2-40B4-BE49-F238E27FC236}">
                  <a16:creationId xmlns:a16="http://schemas.microsoft.com/office/drawing/2014/main" id="{0B3231BB-49EB-44BF-A966-0203EB954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4" y="5098"/>
              <a:ext cx="1" cy="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4" name="Line 44">
              <a:extLst>
                <a:ext uri="{FF2B5EF4-FFF2-40B4-BE49-F238E27FC236}">
                  <a16:creationId xmlns:a16="http://schemas.microsoft.com/office/drawing/2014/main" id="{1023FEBC-1FF0-49F2-9AAD-B27AFA38D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4" y="434"/>
              <a:ext cx="1" cy="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" name="Rectangle 45">
              <a:extLst>
                <a:ext uri="{FF2B5EF4-FFF2-40B4-BE49-F238E27FC236}">
                  <a16:creationId xmlns:a16="http://schemas.microsoft.com/office/drawing/2014/main" id="{E84728D0-2594-429C-99AF-5F92ED2C5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" y="5277"/>
              <a:ext cx="23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10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46" name="Rectangle 46">
              <a:extLst>
                <a:ext uri="{FF2B5EF4-FFF2-40B4-BE49-F238E27FC236}">
                  <a16:creationId xmlns:a16="http://schemas.microsoft.com/office/drawing/2014/main" id="{15DC31FA-B6BA-4DAF-8BA1-5736913A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5200"/>
              <a:ext cx="15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800" b="1">
                  <a:solidFill>
                    <a:srgbClr val="000000"/>
                  </a:solidFill>
                  <a:latin typeface="Helvetica" pitchFamily="34" charset="0"/>
                </a:rPr>
                <a:t>-1</a:t>
              </a:r>
              <a:endParaRPr kumimoji="1" lang="en-US" altLang="zh-CN" sz="8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47" name="Line 47">
              <a:extLst>
                <a:ext uri="{FF2B5EF4-FFF2-40B4-BE49-F238E27FC236}">
                  <a16:creationId xmlns:a16="http://schemas.microsoft.com/office/drawing/2014/main" id="{7E0FAB1E-9D21-4612-8DED-16977E17A5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8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8" name="Line 48">
              <a:extLst>
                <a:ext uri="{FF2B5EF4-FFF2-40B4-BE49-F238E27FC236}">
                  <a16:creationId xmlns:a16="http://schemas.microsoft.com/office/drawing/2014/main" id="{13BEC19D-3D53-471E-8AB8-4C0F998B3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8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9" name="Freeform 49">
              <a:extLst>
                <a:ext uri="{FF2B5EF4-FFF2-40B4-BE49-F238E27FC236}">
                  <a16:creationId xmlns:a16="http://schemas.microsoft.com/office/drawing/2014/main" id="{E957F587-C9B1-45FD-A955-FCB0B07EF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Line 50">
              <a:extLst>
                <a:ext uri="{FF2B5EF4-FFF2-40B4-BE49-F238E27FC236}">
                  <a16:creationId xmlns:a16="http://schemas.microsoft.com/office/drawing/2014/main" id="{B3958961-5751-48BC-BE0F-846E5500C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1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Line 51">
              <a:extLst>
                <a:ext uri="{FF2B5EF4-FFF2-40B4-BE49-F238E27FC236}">
                  <a16:creationId xmlns:a16="http://schemas.microsoft.com/office/drawing/2014/main" id="{35BA28F2-CA53-4C5E-B1F4-C414FE9A0B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2" name="Freeform 52">
              <a:extLst>
                <a:ext uri="{FF2B5EF4-FFF2-40B4-BE49-F238E27FC236}">
                  <a16:creationId xmlns:a16="http://schemas.microsoft.com/office/drawing/2014/main" id="{C4C15DDE-73C4-4A58-99F2-7DDD53FB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1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" name="Line 53">
              <a:extLst>
                <a:ext uri="{FF2B5EF4-FFF2-40B4-BE49-F238E27FC236}">
                  <a16:creationId xmlns:a16="http://schemas.microsoft.com/office/drawing/2014/main" id="{E6F07BC3-52F1-46AD-B90B-D78023A479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52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4" name="Line 54">
              <a:extLst>
                <a:ext uri="{FF2B5EF4-FFF2-40B4-BE49-F238E27FC236}">
                  <a16:creationId xmlns:a16="http://schemas.microsoft.com/office/drawing/2014/main" id="{F5BDAC47-AA1F-4D4F-9A4E-F0D9FF4DE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2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5" name="Freeform 55">
              <a:extLst>
                <a:ext uri="{FF2B5EF4-FFF2-40B4-BE49-F238E27FC236}">
                  <a16:creationId xmlns:a16="http://schemas.microsoft.com/office/drawing/2014/main" id="{0A5856D4-F779-496E-8A93-70BAB5C7F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" name="Line 56">
              <a:extLst>
                <a:ext uri="{FF2B5EF4-FFF2-40B4-BE49-F238E27FC236}">
                  <a16:creationId xmlns:a16="http://schemas.microsoft.com/office/drawing/2014/main" id="{CE62126C-913D-46A3-A696-7259F5B35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5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" name="Line 57">
              <a:extLst>
                <a:ext uri="{FF2B5EF4-FFF2-40B4-BE49-F238E27FC236}">
                  <a16:creationId xmlns:a16="http://schemas.microsoft.com/office/drawing/2014/main" id="{50B603A2-F544-4A51-86AE-4DB80605C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" name="Freeform 58">
              <a:extLst>
                <a:ext uri="{FF2B5EF4-FFF2-40B4-BE49-F238E27FC236}">
                  <a16:creationId xmlns:a16="http://schemas.microsoft.com/office/drawing/2014/main" id="{B95D006A-6C6E-4668-BC34-D7DA9B228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5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" name="Line 59">
              <a:extLst>
                <a:ext uri="{FF2B5EF4-FFF2-40B4-BE49-F238E27FC236}">
                  <a16:creationId xmlns:a16="http://schemas.microsoft.com/office/drawing/2014/main" id="{C5EA961C-E821-46AC-97EC-FC44D1EC4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5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0" name="Line 60">
              <a:extLst>
                <a:ext uri="{FF2B5EF4-FFF2-40B4-BE49-F238E27FC236}">
                  <a16:creationId xmlns:a16="http://schemas.microsoft.com/office/drawing/2014/main" id="{231F54A9-AF4A-4A75-AC9F-106DB3A36D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5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" name="Freeform 61">
              <a:extLst>
                <a:ext uri="{FF2B5EF4-FFF2-40B4-BE49-F238E27FC236}">
                  <a16:creationId xmlns:a16="http://schemas.microsoft.com/office/drawing/2014/main" id="{56077C3A-BA58-40B4-BA7E-7152DEEDC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" name="Line 62">
              <a:extLst>
                <a:ext uri="{FF2B5EF4-FFF2-40B4-BE49-F238E27FC236}">
                  <a16:creationId xmlns:a16="http://schemas.microsoft.com/office/drawing/2014/main" id="{53AD795D-80EC-4488-A94D-7C626253FD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4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" name="Line 63">
              <a:extLst>
                <a:ext uri="{FF2B5EF4-FFF2-40B4-BE49-F238E27FC236}">
                  <a16:creationId xmlns:a16="http://schemas.microsoft.com/office/drawing/2014/main" id="{A5738F1B-FFB8-4013-9DC2-B31986677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4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" name="Freeform 64">
              <a:extLst>
                <a:ext uri="{FF2B5EF4-FFF2-40B4-BE49-F238E27FC236}">
                  <a16:creationId xmlns:a16="http://schemas.microsoft.com/office/drawing/2014/main" id="{3C94EA7E-F5D0-44AE-B8C4-3D42A2C51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5" name="Line 65">
              <a:extLst>
                <a:ext uri="{FF2B5EF4-FFF2-40B4-BE49-F238E27FC236}">
                  <a16:creationId xmlns:a16="http://schemas.microsoft.com/office/drawing/2014/main" id="{96F7BCEA-5C26-4D66-AE82-6971DB4716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5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" name="Line 66">
              <a:extLst>
                <a:ext uri="{FF2B5EF4-FFF2-40B4-BE49-F238E27FC236}">
                  <a16:creationId xmlns:a16="http://schemas.microsoft.com/office/drawing/2014/main" id="{8BDF03A8-E2A5-4C23-92D5-108277885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5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" name="Freeform 67">
              <a:extLst>
                <a:ext uri="{FF2B5EF4-FFF2-40B4-BE49-F238E27FC236}">
                  <a16:creationId xmlns:a16="http://schemas.microsoft.com/office/drawing/2014/main" id="{5C43ECE8-65B4-4DB5-9E1A-EFAE1363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" name="Line 68">
              <a:extLst>
                <a:ext uri="{FF2B5EF4-FFF2-40B4-BE49-F238E27FC236}">
                  <a16:creationId xmlns:a16="http://schemas.microsoft.com/office/drawing/2014/main" id="{57D3AF1B-B6B5-4B27-9261-DF3098B6C6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0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9" name="Line 69">
              <a:extLst>
                <a:ext uri="{FF2B5EF4-FFF2-40B4-BE49-F238E27FC236}">
                  <a16:creationId xmlns:a16="http://schemas.microsoft.com/office/drawing/2014/main" id="{376004E4-49BD-4341-BD34-06D107AD9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" name="Freeform 70">
              <a:extLst>
                <a:ext uri="{FF2B5EF4-FFF2-40B4-BE49-F238E27FC236}">
                  <a16:creationId xmlns:a16="http://schemas.microsoft.com/office/drawing/2014/main" id="{25AF2FF4-0AFA-42CA-8F6F-7BE1BE90A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1" name="Line 71">
              <a:extLst>
                <a:ext uri="{FF2B5EF4-FFF2-40B4-BE49-F238E27FC236}">
                  <a16:creationId xmlns:a16="http://schemas.microsoft.com/office/drawing/2014/main" id="{887424FC-8ECC-4C03-A04F-074B517081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7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2" name="Line 72">
              <a:extLst>
                <a:ext uri="{FF2B5EF4-FFF2-40B4-BE49-F238E27FC236}">
                  <a16:creationId xmlns:a16="http://schemas.microsoft.com/office/drawing/2014/main" id="{7B6D1CE2-0671-4A94-A234-692B27FF1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7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3" name="Freeform 73">
              <a:extLst>
                <a:ext uri="{FF2B5EF4-FFF2-40B4-BE49-F238E27FC236}">
                  <a16:creationId xmlns:a16="http://schemas.microsoft.com/office/drawing/2014/main" id="{EC949AA9-99AA-47A9-909F-CB8FB352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4" name="Line 74">
              <a:extLst>
                <a:ext uri="{FF2B5EF4-FFF2-40B4-BE49-F238E27FC236}">
                  <a16:creationId xmlns:a16="http://schemas.microsoft.com/office/drawing/2014/main" id="{2F65EEF5-534A-4923-A099-F67DDF4733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7" y="5098"/>
              <a:ext cx="1" cy="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" name="Line 75">
              <a:extLst>
                <a:ext uri="{FF2B5EF4-FFF2-40B4-BE49-F238E27FC236}">
                  <a16:creationId xmlns:a16="http://schemas.microsoft.com/office/drawing/2014/main" id="{8B987C9D-6446-4E17-A0B7-420006A29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7" y="434"/>
              <a:ext cx="1" cy="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" name="Rectangle 76">
              <a:extLst>
                <a:ext uri="{FF2B5EF4-FFF2-40B4-BE49-F238E27FC236}">
                  <a16:creationId xmlns:a16="http://schemas.microsoft.com/office/drawing/2014/main" id="{C45CDA81-BDF4-4935-AD0D-29823EE82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" y="5277"/>
              <a:ext cx="23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10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77" name="Rectangle 77">
              <a:extLst>
                <a:ext uri="{FF2B5EF4-FFF2-40B4-BE49-F238E27FC236}">
                  <a16:creationId xmlns:a16="http://schemas.microsoft.com/office/drawing/2014/main" id="{A41D926E-4DC1-413F-A82D-6067A28D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" y="5200"/>
              <a:ext cx="9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800" b="1">
                  <a:solidFill>
                    <a:srgbClr val="000000"/>
                  </a:solidFill>
                  <a:latin typeface="Helvetica" pitchFamily="34" charset="0"/>
                </a:rPr>
                <a:t>0</a:t>
              </a:r>
              <a:endParaRPr kumimoji="1" lang="en-US" altLang="zh-CN" sz="8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78" name="Line 78">
              <a:extLst>
                <a:ext uri="{FF2B5EF4-FFF2-40B4-BE49-F238E27FC236}">
                  <a16:creationId xmlns:a16="http://schemas.microsoft.com/office/drawing/2014/main" id="{93623527-1E15-4FF8-910D-F328BB379C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1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9" name="Line 79">
              <a:extLst>
                <a:ext uri="{FF2B5EF4-FFF2-40B4-BE49-F238E27FC236}">
                  <a16:creationId xmlns:a16="http://schemas.microsoft.com/office/drawing/2014/main" id="{9C6A2974-9DB3-41EA-A448-BA07F8078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1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0" name="Freeform 80">
              <a:extLst>
                <a:ext uri="{FF2B5EF4-FFF2-40B4-BE49-F238E27FC236}">
                  <a16:creationId xmlns:a16="http://schemas.microsoft.com/office/drawing/2014/main" id="{0356620D-CB7B-4DDF-A3AA-F02C39549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1" name="Line 81">
              <a:extLst>
                <a:ext uri="{FF2B5EF4-FFF2-40B4-BE49-F238E27FC236}">
                  <a16:creationId xmlns:a16="http://schemas.microsoft.com/office/drawing/2014/main" id="{418537A0-ED0A-41DA-A653-F198852CD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2" name="Line 82">
              <a:extLst>
                <a:ext uri="{FF2B5EF4-FFF2-40B4-BE49-F238E27FC236}">
                  <a16:creationId xmlns:a16="http://schemas.microsoft.com/office/drawing/2014/main" id="{11D1F745-72D8-4E7D-A896-F278802C7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3" name="Freeform 83">
              <a:extLst>
                <a:ext uri="{FF2B5EF4-FFF2-40B4-BE49-F238E27FC236}">
                  <a16:creationId xmlns:a16="http://schemas.microsoft.com/office/drawing/2014/main" id="{58CD1BA3-CD5C-4407-A446-E2885B205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4" name="Line 84">
              <a:extLst>
                <a:ext uri="{FF2B5EF4-FFF2-40B4-BE49-F238E27FC236}">
                  <a16:creationId xmlns:a16="http://schemas.microsoft.com/office/drawing/2014/main" id="{4578ABB5-0571-4230-9A28-439CF0CBF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5" name="Line 85">
              <a:extLst>
                <a:ext uri="{FF2B5EF4-FFF2-40B4-BE49-F238E27FC236}">
                  <a16:creationId xmlns:a16="http://schemas.microsoft.com/office/drawing/2014/main" id="{B04AA5D1-09D3-49C5-A802-9E96A8467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5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" name="Freeform 86">
              <a:extLst>
                <a:ext uri="{FF2B5EF4-FFF2-40B4-BE49-F238E27FC236}">
                  <a16:creationId xmlns:a16="http://schemas.microsoft.com/office/drawing/2014/main" id="{73DC41E2-3E4E-4A0E-AEB3-679AFCE29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" name="Line 87">
              <a:extLst>
                <a:ext uri="{FF2B5EF4-FFF2-40B4-BE49-F238E27FC236}">
                  <a16:creationId xmlns:a16="http://schemas.microsoft.com/office/drawing/2014/main" id="{733C6314-41B7-4574-A539-EDE0A7B6B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28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" name="Line 88">
              <a:extLst>
                <a:ext uri="{FF2B5EF4-FFF2-40B4-BE49-F238E27FC236}">
                  <a16:creationId xmlns:a16="http://schemas.microsoft.com/office/drawing/2014/main" id="{82F6339A-C416-47C4-A272-740175024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8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9" name="Freeform 89">
              <a:extLst>
                <a:ext uri="{FF2B5EF4-FFF2-40B4-BE49-F238E27FC236}">
                  <a16:creationId xmlns:a16="http://schemas.microsoft.com/office/drawing/2014/main" id="{4D7320B9-A76C-4541-8A95-1EA7FAEF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" name="Line 90">
              <a:extLst>
                <a:ext uri="{FF2B5EF4-FFF2-40B4-BE49-F238E27FC236}">
                  <a16:creationId xmlns:a16="http://schemas.microsoft.com/office/drawing/2014/main" id="{FCDF991D-5E99-43A8-A036-F464FED43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20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" name="Line 91">
              <a:extLst>
                <a:ext uri="{FF2B5EF4-FFF2-40B4-BE49-F238E27FC236}">
                  <a16:creationId xmlns:a16="http://schemas.microsoft.com/office/drawing/2014/main" id="{F0A981B7-BE36-4477-9B14-8A23E941C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0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2" name="Freeform 92">
              <a:extLst>
                <a:ext uri="{FF2B5EF4-FFF2-40B4-BE49-F238E27FC236}">
                  <a16:creationId xmlns:a16="http://schemas.microsoft.com/office/drawing/2014/main" id="{812330A1-5B89-4231-8F7A-BC0DFEDAA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" name="Line 93">
              <a:extLst>
                <a:ext uri="{FF2B5EF4-FFF2-40B4-BE49-F238E27FC236}">
                  <a16:creationId xmlns:a16="http://schemas.microsoft.com/office/drawing/2014/main" id="{0594C32D-F0A0-4BE1-A41C-985C530226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7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4" name="Line 94">
              <a:extLst>
                <a:ext uri="{FF2B5EF4-FFF2-40B4-BE49-F238E27FC236}">
                  <a16:creationId xmlns:a16="http://schemas.microsoft.com/office/drawing/2014/main" id="{5ED204A3-A8E5-498B-9265-CF27C7E79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7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" name="Freeform 95">
              <a:extLst>
                <a:ext uri="{FF2B5EF4-FFF2-40B4-BE49-F238E27FC236}">
                  <a16:creationId xmlns:a16="http://schemas.microsoft.com/office/drawing/2014/main" id="{9D116C01-FB46-4F17-8DC0-1F0222EE7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7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" name="Line 96">
              <a:extLst>
                <a:ext uri="{FF2B5EF4-FFF2-40B4-BE49-F238E27FC236}">
                  <a16:creationId xmlns:a16="http://schemas.microsoft.com/office/drawing/2014/main" id="{57B9CA27-5774-40B7-9767-C8BB847E08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28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" name="Line 97">
              <a:extLst>
                <a:ext uri="{FF2B5EF4-FFF2-40B4-BE49-F238E27FC236}">
                  <a16:creationId xmlns:a16="http://schemas.microsoft.com/office/drawing/2014/main" id="{EC91B991-4A27-494A-8CEC-DBB5130AC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8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" name="Freeform 98">
              <a:extLst>
                <a:ext uri="{FF2B5EF4-FFF2-40B4-BE49-F238E27FC236}">
                  <a16:creationId xmlns:a16="http://schemas.microsoft.com/office/drawing/2014/main" id="{BBF203B6-E590-455B-87D1-FF691DE55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" name="Line 99">
              <a:extLst>
                <a:ext uri="{FF2B5EF4-FFF2-40B4-BE49-F238E27FC236}">
                  <a16:creationId xmlns:a16="http://schemas.microsoft.com/office/drawing/2014/main" id="{59E50763-EA5A-4CDD-8A65-6D59AFCEC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54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" name="Line 100">
              <a:extLst>
                <a:ext uri="{FF2B5EF4-FFF2-40B4-BE49-F238E27FC236}">
                  <a16:creationId xmlns:a16="http://schemas.microsoft.com/office/drawing/2014/main" id="{BB83EEF9-8B17-4409-AA00-9B805A060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4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15E9C177-814D-479A-8DAD-B338D77C6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2" name="Line 102">
              <a:extLst>
                <a:ext uri="{FF2B5EF4-FFF2-40B4-BE49-F238E27FC236}">
                  <a16:creationId xmlns:a16="http://schemas.microsoft.com/office/drawing/2014/main" id="{4B6E1022-64D4-4A7A-9779-907218BB01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62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" name="Line 103">
              <a:extLst>
                <a:ext uri="{FF2B5EF4-FFF2-40B4-BE49-F238E27FC236}">
                  <a16:creationId xmlns:a16="http://schemas.microsoft.com/office/drawing/2014/main" id="{8927219E-C7B4-4E7B-A5F4-34000A26B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2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4" name="Freeform 104">
              <a:extLst>
                <a:ext uri="{FF2B5EF4-FFF2-40B4-BE49-F238E27FC236}">
                  <a16:creationId xmlns:a16="http://schemas.microsoft.com/office/drawing/2014/main" id="{C967E520-0BD4-469E-80FD-58F5CAD96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" name="Line 105">
              <a:extLst>
                <a:ext uri="{FF2B5EF4-FFF2-40B4-BE49-F238E27FC236}">
                  <a16:creationId xmlns:a16="http://schemas.microsoft.com/office/drawing/2014/main" id="{AB8FB94D-7E17-47AD-8350-66023FC680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62" y="5098"/>
              <a:ext cx="1" cy="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6" name="Line 106">
              <a:extLst>
                <a:ext uri="{FF2B5EF4-FFF2-40B4-BE49-F238E27FC236}">
                  <a16:creationId xmlns:a16="http://schemas.microsoft.com/office/drawing/2014/main" id="{6D877880-FF13-46C7-AB15-8DD6C690A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2" y="434"/>
              <a:ext cx="1" cy="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" name="Rectangle 107">
              <a:extLst>
                <a:ext uri="{FF2B5EF4-FFF2-40B4-BE49-F238E27FC236}">
                  <a16:creationId xmlns:a16="http://schemas.microsoft.com/office/drawing/2014/main" id="{C0014112-593F-42A9-A82E-F761BBF70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2" y="5277"/>
              <a:ext cx="23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10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08" name="Rectangle 108">
              <a:extLst>
                <a:ext uri="{FF2B5EF4-FFF2-40B4-BE49-F238E27FC236}">
                  <a16:creationId xmlns:a16="http://schemas.microsoft.com/office/drawing/2014/main" id="{3754BA81-BE2A-44D8-9463-AE62D2360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" y="5200"/>
              <a:ext cx="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800" b="1">
                  <a:solidFill>
                    <a:srgbClr val="000000"/>
                  </a:solidFill>
                  <a:latin typeface="Helvetica" pitchFamily="34" charset="0"/>
                </a:rPr>
                <a:t>1</a:t>
              </a:r>
              <a:endParaRPr kumimoji="1" lang="en-US" altLang="zh-CN" sz="8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09" name="Line 109">
              <a:extLst>
                <a:ext uri="{FF2B5EF4-FFF2-40B4-BE49-F238E27FC236}">
                  <a16:creationId xmlns:a16="http://schemas.microsoft.com/office/drawing/2014/main" id="{9BBC8455-DDFE-47C7-BC2D-61EE47704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04" y="5132"/>
              <a:ext cx="1" cy="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" name="Line 110">
              <a:extLst>
                <a:ext uri="{FF2B5EF4-FFF2-40B4-BE49-F238E27FC236}">
                  <a16:creationId xmlns:a16="http://schemas.microsoft.com/office/drawing/2014/main" id="{0D453574-803A-408D-9B28-7CF24EBA7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4" y="434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" name="Freeform 111">
              <a:extLst>
                <a:ext uri="{FF2B5EF4-FFF2-40B4-BE49-F238E27FC236}">
                  <a16:creationId xmlns:a16="http://schemas.microsoft.com/office/drawing/2014/main" id="{097EA8E6-2516-41FE-A7E4-CBED27612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" y="434"/>
              <a:ext cx="1" cy="4731"/>
            </a:xfrm>
            <a:custGeom>
              <a:avLst/>
              <a:gdLst>
                <a:gd name="T0" fmla="*/ 0 w 1"/>
                <a:gd name="T1" fmla="*/ 2147483647 h 567"/>
                <a:gd name="T2" fmla="*/ 0 w 1"/>
                <a:gd name="T3" fmla="*/ 0 h 567"/>
                <a:gd name="T4" fmla="*/ 0 w 1"/>
                <a:gd name="T5" fmla="*/ 0 h 5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567">
                  <a:moveTo>
                    <a:pt x="0" y="567"/>
                  </a:move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" name="Line 112">
              <a:extLst>
                <a:ext uri="{FF2B5EF4-FFF2-40B4-BE49-F238E27FC236}">
                  <a16:creationId xmlns:a16="http://schemas.microsoft.com/office/drawing/2014/main" id="{578D7D5C-78B4-4F56-8729-A02F16B9F0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5165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" name="Line 113">
              <a:extLst>
                <a:ext uri="{FF2B5EF4-FFF2-40B4-BE49-F238E27FC236}">
                  <a16:creationId xmlns:a16="http://schemas.microsoft.com/office/drawing/2014/main" id="{638717E3-C794-4BE6-B738-7CAE8BDF81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5165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" name="Freeform 114">
              <a:extLst>
                <a:ext uri="{FF2B5EF4-FFF2-40B4-BE49-F238E27FC236}">
                  <a16:creationId xmlns:a16="http://schemas.microsoft.com/office/drawing/2014/main" id="{33A12E77-8369-493F-8D17-AE68BFCF8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5165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" name="Line 115">
              <a:extLst>
                <a:ext uri="{FF2B5EF4-FFF2-40B4-BE49-F238E27FC236}">
                  <a16:creationId xmlns:a16="http://schemas.microsoft.com/office/drawing/2014/main" id="{E12EE28F-B35E-4B15-A80C-83FF40CBF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5165"/>
              <a:ext cx="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" name="Line 116">
              <a:extLst>
                <a:ext uri="{FF2B5EF4-FFF2-40B4-BE49-F238E27FC236}">
                  <a16:creationId xmlns:a16="http://schemas.microsoft.com/office/drawing/2014/main" id="{68095153-E1E6-4C43-A8B0-FBF096D318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37" y="5165"/>
              <a:ext cx="6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" name="Rectangle 117">
              <a:extLst>
                <a:ext uri="{FF2B5EF4-FFF2-40B4-BE49-F238E27FC236}">
                  <a16:creationId xmlns:a16="http://schemas.microsoft.com/office/drawing/2014/main" id="{C70C6E20-1A81-4605-BE73-AC6647BDD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" y="5066"/>
              <a:ext cx="23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10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18" name="Rectangle 118">
              <a:extLst>
                <a:ext uri="{FF2B5EF4-FFF2-40B4-BE49-F238E27FC236}">
                  <a16:creationId xmlns:a16="http://schemas.microsoft.com/office/drawing/2014/main" id="{58EB531E-9025-4762-A506-61BDA9D9D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" y="4989"/>
              <a:ext cx="15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800" b="1">
                  <a:solidFill>
                    <a:srgbClr val="000000"/>
                  </a:solidFill>
                  <a:latin typeface="Helvetica" pitchFamily="34" charset="0"/>
                </a:rPr>
                <a:t>-2</a:t>
              </a:r>
              <a:endParaRPr kumimoji="1" lang="en-US" altLang="zh-CN" sz="8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19" name="Line 119">
              <a:extLst>
                <a:ext uri="{FF2B5EF4-FFF2-40B4-BE49-F238E27FC236}">
                  <a16:creationId xmlns:a16="http://schemas.microsoft.com/office/drawing/2014/main" id="{5EFB9F93-A375-4BC2-BCE3-A4CF7DC3A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4690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" name="Line 120">
              <a:extLst>
                <a:ext uri="{FF2B5EF4-FFF2-40B4-BE49-F238E27FC236}">
                  <a16:creationId xmlns:a16="http://schemas.microsoft.com/office/drawing/2014/main" id="{293C8D23-FC17-480B-A1D5-6532086CF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4690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" name="Freeform 121">
              <a:extLst>
                <a:ext uri="{FF2B5EF4-FFF2-40B4-BE49-F238E27FC236}">
                  <a16:creationId xmlns:a16="http://schemas.microsoft.com/office/drawing/2014/main" id="{3F382048-B4D9-4C07-BAD4-DA446BBED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4690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" name="Line 122">
              <a:extLst>
                <a:ext uri="{FF2B5EF4-FFF2-40B4-BE49-F238E27FC236}">
                  <a16:creationId xmlns:a16="http://schemas.microsoft.com/office/drawing/2014/main" id="{292BED70-3271-4E3E-8774-F60BA6250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4406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" name="Line 123">
              <a:extLst>
                <a:ext uri="{FF2B5EF4-FFF2-40B4-BE49-F238E27FC236}">
                  <a16:creationId xmlns:a16="http://schemas.microsoft.com/office/drawing/2014/main" id="{56A5675C-5262-404D-AF56-DE32B85C4D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4406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" name="Freeform 124">
              <a:extLst>
                <a:ext uri="{FF2B5EF4-FFF2-40B4-BE49-F238E27FC236}">
                  <a16:creationId xmlns:a16="http://schemas.microsoft.com/office/drawing/2014/main" id="{7DF5232A-25EA-46B5-8984-9B356518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4406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5" name="Line 125">
              <a:extLst>
                <a:ext uri="{FF2B5EF4-FFF2-40B4-BE49-F238E27FC236}">
                  <a16:creationId xmlns:a16="http://schemas.microsoft.com/office/drawing/2014/main" id="{2EE70BE7-410F-4D00-86C1-9C5C3030D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4214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6" name="Line 126">
              <a:extLst>
                <a:ext uri="{FF2B5EF4-FFF2-40B4-BE49-F238E27FC236}">
                  <a16:creationId xmlns:a16="http://schemas.microsoft.com/office/drawing/2014/main" id="{8B849153-E7EF-4223-9810-955A535B75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4214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" name="Freeform 127">
              <a:extLst>
                <a:ext uri="{FF2B5EF4-FFF2-40B4-BE49-F238E27FC236}">
                  <a16:creationId xmlns:a16="http://schemas.microsoft.com/office/drawing/2014/main" id="{D6A33D43-DC49-4CEE-AD4E-50CC415CB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4214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" name="Line 128">
              <a:extLst>
                <a:ext uri="{FF2B5EF4-FFF2-40B4-BE49-F238E27FC236}">
                  <a16:creationId xmlns:a16="http://schemas.microsoft.com/office/drawing/2014/main" id="{D8E2B7DB-CBD0-4F99-B8CE-0224E4808C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4055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" name="Line 129">
              <a:extLst>
                <a:ext uri="{FF2B5EF4-FFF2-40B4-BE49-F238E27FC236}">
                  <a16:creationId xmlns:a16="http://schemas.microsoft.com/office/drawing/2014/main" id="{668C173F-B189-4C98-BB9C-8DBE5A0342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4055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0" name="Freeform 130">
              <a:extLst>
                <a:ext uri="{FF2B5EF4-FFF2-40B4-BE49-F238E27FC236}">
                  <a16:creationId xmlns:a16="http://schemas.microsoft.com/office/drawing/2014/main" id="{EC01FDD7-2C05-4945-844F-FABE8A4D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4055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" name="Line 131">
              <a:extLst>
                <a:ext uri="{FF2B5EF4-FFF2-40B4-BE49-F238E27FC236}">
                  <a16:creationId xmlns:a16="http://schemas.microsoft.com/office/drawing/2014/main" id="{D11EF166-E87E-451B-AB04-0FE9678E7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3930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2" name="Line 132">
              <a:extLst>
                <a:ext uri="{FF2B5EF4-FFF2-40B4-BE49-F238E27FC236}">
                  <a16:creationId xmlns:a16="http://schemas.microsoft.com/office/drawing/2014/main" id="{FF88D82D-FB61-4057-B2FF-AD16FD14F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3930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3" name="Freeform 133">
              <a:extLst>
                <a:ext uri="{FF2B5EF4-FFF2-40B4-BE49-F238E27FC236}">
                  <a16:creationId xmlns:a16="http://schemas.microsoft.com/office/drawing/2014/main" id="{C43BAF76-D6D8-44D9-9029-12AC77585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930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" name="Line 134">
              <a:extLst>
                <a:ext uri="{FF2B5EF4-FFF2-40B4-BE49-F238E27FC236}">
                  <a16:creationId xmlns:a16="http://schemas.microsoft.com/office/drawing/2014/main" id="{320CCA0F-1586-4471-9AAD-1953CDAAC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3830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" name="Line 135">
              <a:extLst>
                <a:ext uri="{FF2B5EF4-FFF2-40B4-BE49-F238E27FC236}">
                  <a16:creationId xmlns:a16="http://schemas.microsoft.com/office/drawing/2014/main" id="{81B87E5C-90C4-452F-80AB-A1E59E4EEB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3830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" name="Freeform 136">
              <a:extLst>
                <a:ext uri="{FF2B5EF4-FFF2-40B4-BE49-F238E27FC236}">
                  <a16:creationId xmlns:a16="http://schemas.microsoft.com/office/drawing/2014/main" id="{C9AB874A-2A59-4F5C-AE5B-8E24F0F07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830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" name="Line 137">
              <a:extLst>
                <a:ext uri="{FF2B5EF4-FFF2-40B4-BE49-F238E27FC236}">
                  <a16:creationId xmlns:a16="http://schemas.microsoft.com/office/drawing/2014/main" id="{5CC68D26-8EBC-4C16-A1D7-45B7106BB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3738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" name="Line 138">
              <a:extLst>
                <a:ext uri="{FF2B5EF4-FFF2-40B4-BE49-F238E27FC236}">
                  <a16:creationId xmlns:a16="http://schemas.microsoft.com/office/drawing/2014/main" id="{5EB53305-1727-4115-B169-636359642D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3738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" name="Freeform 139">
              <a:extLst>
                <a:ext uri="{FF2B5EF4-FFF2-40B4-BE49-F238E27FC236}">
                  <a16:creationId xmlns:a16="http://schemas.microsoft.com/office/drawing/2014/main" id="{C543A3B6-8699-481F-8A5E-39B57B89D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738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" name="Line 140">
              <a:extLst>
                <a:ext uri="{FF2B5EF4-FFF2-40B4-BE49-F238E27FC236}">
                  <a16:creationId xmlns:a16="http://schemas.microsoft.com/office/drawing/2014/main" id="{C8099998-7F9B-446F-9818-F0B822BA87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3655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" name="Line 141">
              <a:extLst>
                <a:ext uri="{FF2B5EF4-FFF2-40B4-BE49-F238E27FC236}">
                  <a16:creationId xmlns:a16="http://schemas.microsoft.com/office/drawing/2014/main" id="{C1A96028-3540-4C14-8E74-86DD23FE1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3655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" name="Freeform 142">
              <a:extLst>
                <a:ext uri="{FF2B5EF4-FFF2-40B4-BE49-F238E27FC236}">
                  <a16:creationId xmlns:a16="http://schemas.microsoft.com/office/drawing/2014/main" id="{811A16B1-9849-4FBA-AC78-1FB91F179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655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3" name="Line 143">
              <a:extLst>
                <a:ext uri="{FF2B5EF4-FFF2-40B4-BE49-F238E27FC236}">
                  <a16:creationId xmlns:a16="http://schemas.microsoft.com/office/drawing/2014/main" id="{43D1AFA8-DC95-4809-A8F5-47BCD1B4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3588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4" name="Line 144">
              <a:extLst>
                <a:ext uri="{FF2B5EF4-FFF2-40B4-BE49-F238E27FC236}">
                  <a16:creationId xmlns:a16="http://schemas.microsoft.com/office/drawing/2014/main" id="{CA3AC8A4-B412-4A44-A79B-C15B914868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3588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" name="Freeform 145">
              <a:extLst>
                <a:ext uri="{FF2B5EF4-FFF2-40B4-BE49-F238E27FC236}">
                  <a16:creationId xmlns:a16="http://schemas.microsoft.com/office/drawing/2014/main" id="{DDE31E87-1AEE-4C76-BFC9-DBC325EFC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588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" name="Line 146">
              <a:extLst>
                <a:ext uri="{FF2B5EF4-FFF2-40B4-BE49-F238E27FC236}">
                  <a16:creationId xmlns:a16="http://schemas.microsoft.com/office/drawing/2014/main" id="{FD672370-44F0-40D0-928F-F60922CB2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3588"/>
              <a:ext cx="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7" name="Line 147">
              <a:extLst>
                <a:ext uri="{FF2B5EF4-FFF2-40B4-BE49-F238E27FC236}">
                  <a16:creationId xmlns:a16="http://schemas.microsoft.com/office/drawing/2014/main" id="{E83DDD20-1631-4630-93AE-D5DD3DBEB4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37" y="3588"/>
              <a:ext cx="6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" name="Rectangle 148">
              <a:extLst>
                <a:ext uri="{FF2B5EF4-FFF2-40B4-BE49-F238E27FC236}">
                  <a16:creationId xmlns:a16="http://schemas.microsoft.com/office/drawing/2014/main" id="{FE3F8E87-0DFA-4927-82C5-D1C907B9E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" y="3486"/>
              <a:ext cx="23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10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49" name="Rectangle 149">
              <a:extLst>
                <a:ext uri="{FF2B5EF4-FFF2-40B4-BE49-F238E27FC236}">
                  <a16:creationId xmlns:a16="http://schemas.microsoft.com/office/drawing/2014/main" id="{5235DCA9-A53D-41F7-BC2D-EAD36208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" y="3415"/>
              <a:ext cx="15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800" b="1">
                  <a:solidFill>
                    <a:srgbClr val="000000"/>
                  </a:solidFill>
                  <a:latin typeface="Helvetica" pitchFamily="34" charset="0"/>
                </a:rPr>
                <a:t>-1</a:t>
              </a:r>
              <a:endParaRPr kumimoji="1" lang="en-US" altLang="zh-CN" sz="8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50" name="Line 150">
              <a:extLst>
                <a:ext uri="{FF2B5EF4-FFF2-40B4-BE49-F238E27FC236}">
                  <a16:creationId xmlns:a16="http://schemas.microsoft.com/office/drawing/2014/main" id="{1A051EA4-5DBB-42B1-BFE3-83898F081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3113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1" name="Line 151">
              <a:extLst>
                <a:ext uri="{FF2B5EF4-FFF2-40B4-BE49-F238E27FC236}">
                  <a16:creationId xmlns:a16="http://schemas.microsoft.com/office/drawing/2014/main" id="{B25E1C8C-2E4A-4BB8-8471-C595ACD547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3113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2" name="Freeform 152">
              <a:extLst>
                <a:ext uri="{FF2B5EF4-FFF2-40B4-BE49-F238E27FC236}">
                  <a16:creationId xmlns:a16="http://schemas.microsoft.com/office/drawing/2014/main" id="{D618ECDD-EE48-4087-86BD-9C9483955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113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3" name="Line 153">
              <a:extLst>
                <a:ext uri="{FF2B5EF4-FFF2-40B4-BE49-F238E27FC236}">
                  <a16:creationId xmlns:a16="http://schemas.microsoft.com/office/drawing/2014/main" id="{C12933F9-CE16-4C65-B4AE-F3CEF61BC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829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4" name="Line 154">
              <a:extLst>
                <a:ext uri="{FF2B5EF4-FFF2-40B4-BE49-F238E27FC236}">
                  <a16:creationId xmlns:a16="http://schemas.microsoft.com/office/drawing/2014/main" id="{1D500ED7-309F-4030-9F5E-2E9F50D259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2829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5" name="Freeform 155">
              <a:extLst>
                <a:ext uri="{FF2B5EF4-FFF2-40B4-BE49-F238E27FC236}">
                  <a16:creationId xmlns:a16="http://schemas.microsoft.com/office/drawing/2014/main" id="{9608C343-B31E-4C44-BBD4-57CD759C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829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" name="Line 156">
              <a:extLst>
                <a:ext uri="{FF2B5EF4-FFF2-40B4-BE49-F238E27FC236}">
                  <a16:creationId xmlns:a16="http://schemas.microsoft.com/office/drawing/2014/main" id="{6F32CD13-BFD8-4D2C-94C9-C4280CA2B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637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7" name="Line 157">
              <a:extLst>
                <a:ext uri="{FF2B5EF4-FFF2-40B4-BE49-F238E27FC236}">
                  <a16:creationId xmlns:a16="http://schemas.microsoft.com/office/drawing/2014/main" id="{F7A906D6-D932-4CFD-8A52-0D1606952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2637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" name="Freeform 158">
              <a:extLst>
                <a:ext uri="{FF2B5EF4-FFF2-40B4-BE49-F238E27FC236}">
                  <a16:creationId xmlns:a16="http://schemas.microsoft.com/office/drawing/2014/main" id="{A583F694-1D73-457F-A48E-273002DCF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637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" name="Line 159">
              <a:extLst>
                <a:ext uri="{FF2B5EF4-FFF2-40B4-BE49-F238E27FC236}">
                  <a16:creationId xmlns:a16="http://schemas.microsoft.com/office/drawing/2014/main" id="{929CBF20-77F2-4B8C-B468-89D7537C0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478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" name="Line 160">
              <a:extLst>
                <a:ext uri="{FF2B5EF4-FFF2-40B4-BE49-F238E27FC236}">
                  <a16:creationId xmlns:a16="http://schemas.microsoft.com/office/drawing/2014/main" id="{DBE13099-95F2-42CD-BC1F-7AE66B165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2478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1" name="Freeform 161">
              <a:extLst>
                <a:ext uri="{FF2B5EF4-FFF2-40B4-BE49-F238E27FC236}">
                  <a16:creationId xmlns:a16="http://schemas.microsoft.com/office/drawing/2014/main" id="{8F692682-25E2-44E4-A34C-23B369417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478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" name="Line 162">
              <a:extLst>
                <a:ext uri="{FF2B5EF4-FFF2-40B4-BE49-F238E27FC236}">
                  <a16:creationId xmlns:a16="http://schemas.microsoft.com/office/drawing/2014/main" id="{9FBBE262-3CCC-4A80-AD31-C41041145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353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3" name="Line 163">
              <a:extLst>
                <a:ext uri="{FF2B5EF4-FFF2-40B4-BE49-F238E27FC236}">
                  <a16:creationId xmlns:a16="http://schemas.microsoft.com/office/drawing/2014/main" id="{2D7A4FDC-1110-454D-BC25-424A5CA53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2353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4" name="Freeform 164">
              <a:extLst>
                <a:ext uri="{FF2B5EF4-FFF2-40B4-BE49-F238E27FC236}">
                  <a16:creationId xmlns:a16="http://schemas.microsoft.com/office/drawing/2014/main" id="{54DB11FF-8826-4ADD-B924-3A075C875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353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5" name="Line 165">
              <a:extLst>
                <a:ext uri="{FF2B5EF4-FFF2-40B4-BE49-F238E27FC236}">
                  <a16:creationId xmlns:a16="http://schemas.microsoft.com/office/drawing/2014/main" id="{7142F635-9D1E-4BCC-B55B-B2EB1D17B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253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6" name="Line 166">
              <a:extLst>
                <a:ext uri="{FF2B5EF4-FFF2-40B4-BE49-F238E27FC236}">
                  <a16:creationId xmlns:a16="http://schemas.microsoft.com/office/drawing/2014/main" id="{641F1F6C-CFD4-4ACB-B0CE-BE471ECACB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2253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7" name="Freeform 167">
              <a:extLst>
                <a:ext uri="{FF2B5EF4-FFF2-40B4-BE49-F238E27FC236}">
                  <a16:creationId xmlns:a16="http://schemas.microsoft.com/office/drawing/2014/main" id="{BF8CF063-C215-486C-9233-6F3FA59F0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253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" name="Line 168">
              <a:extLst>
                <a:ext uri="{FF2B5EF4-FFF2-40B4-BE49-F238E27FC236}">
                  <a16:creationId xmlns:a16="http://schemas.microsoft.com/office/drawing/2014/main" id="{C1921100-3EEC-4D72-A968-DBF831CBA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161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" name="Line 169">
              <a:extLst>
                <a:ext uri="{FF2B5EF4-FFF2-40B4-BE49-F238E27FC236}">
                  <a16:creationId xmlns:a16="http://schemas.microsoft.com/office/drawing/2014/main" id="{95EFF7A0-1439-4AE9-8C7A-63F96FD908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2161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" name="Freeform 170">
              <a:extLst>
                <a:ext uri="{FF2B5EF4-FFF2-40B4-BE49-F238E27FC236}">
                  <a16:creationId xmlns:a16="http://schemas.microsoft.com/office/drawing/2014/main" id="{1D31FCB8-832B-43E7-8DF4-88364CC86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161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" name="Line 171">
              <a:extLst>
                <a:ext uri="{FF2B5EF4-FFF2-40B4-BE49-F238E27FC236}">
                  <a16:creationId xmlns:a16="http://schemas.microsoft.com/office/drawing/2014/main" id="{FA27C6BE-F2DA-4990-8D5F-EE5925322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078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2" name="Line 172">
              <a:extLst>
                <a:ext uri="{FF2B5EF4-FFF2-40B4-BE49-F238E27FC236}">
                  <a16:creationId xmlns:a16="http://schemas.microsoft.com/office/drawing/2014/main" id="{5267C6A6-0055-499A-95D0-720ACAFC03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2078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3" name="Freeform 173">
              <a:extLst>
                <a:ext uri="{FF2B5EF4-FFF2-40B4-BE49-F238E27FC236}">
                  <a16:creationId xmlns:a16="http://schemas.microsoft.com/office/drawing/2014/main" id="{3A83356E-0F8A-4035-B34B-663BF4912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078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4" name="Line 174">
              <a:extLst>
                <a:ext uri="{FF2B5EF4-FFF2-40B4-BE49-F238E27FC236}">
                  <a16:creationId xmlns:a16="http://schemas.microsoft.com/office/drawing/2014/main" id="{C54BEA8B-0CB5-4881-A6B1-59728C271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011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5" name="Line 175">
              <a:extLst>
                <a:ext uri="{FF2B5EF4-FFF2-40B4-BE49-F238E27FC236}">
                  <a16:creationId xmlns:a16="http://schemas.microsoft.com/office/drawing/2014/main" id="{10C6C620-6F94-46DE-8011-217A45ADA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2011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6" name="Freeform 176">
              <a:extLst>
                <a:ext uri="{FF2B5EF4-FFF2-40B4-BE49-F238E27FC236}">
                  <a16:creationId xmlns:a16="http://schemas.microsoft.com/office/drawing/2014/main" id="{C909C510-3AFC-463C-A0AD-4B6AAB6B0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011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7" name="Line 177">
              <a:extLst>
                <a:ext uri="{FF2B5EF4-FFF2-40B4-BE49-F238E27FC236}">
                  <a16:creationId xmlns:a16="http://schemas.microsoft.com/office/drawing/2014/main" id="{EEEE4420-CAFB-4E50-BD74-C2B99C708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011"/>
              <a:ext cx="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" name="Line 178">
              <a:extLst>
                <a:ext uri="{FF2B5EF4-FFF2-40B4-BE49-F238E27FC236}">
                  <a16:creationId xmlns:a16="http://schemas.microsoft.com/office/drawing/2014/main" id="{00C90E0A-6688-4F85-8725-B162DE2091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37" y="2011"/>
              <a:ext cx="6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" name="Rectangle 179">
              <a:extLst>
                <a:ext uri="{FF2B5EF4-FFF2-40B4-BE49-F238E27FC236}">
                  <a16:creationId xmlns:a16="http://schemas.microsoft.com/office/drawing/2014/main" id="{D80B2897-5259-44F8-B5CC-E361415C7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" y="1910"/>
              <a:ext cx="23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10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80" name="Rectangle 180">
              <a:extLst>
                <a:ext uri="{FF2B5EF4-FFF2-40B4-BE49-F238E27FC236}">
                  <a16:creationId xmlns:a16="http://schemas.microsoft.com/office/drawing/2014/main" id="{E7C4776C-4704-49EE-ADBA-A884211FA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" y="1836"/>
              <a:ext cx="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800" b="1">
                  <a:solidFill>
                    <a:srgbClr val="000000"/>
                  </a:solidFill>
                  <a:latin typeface="Helvetica" pitchFamily="34" charset="0"/>
                </a:rPr>
                <a:t>0</a:t>
              </a:r>
              <a:endParaRPr kumimoji="1" lang="en-US" altLang="zh-CN" sz="8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81" name="Line 181">
              <a:extLst>
                <a:ext uri="{FF2B5EF4-FFF2-40B4-BE49-F238E27FC236}">
                  <a16:creationId xmlns:a16="http://schemas.microsoft.com/office/drawing/2014/main" id="{0E946EC1-91D6-4EB4-85F6-815D0D384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1535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" name="Line 182">
              <a:extLst>
                <a:ext uri="{FF2B5EF4-FFF2-40B4-BE49-F238E27FC236}">
                  <a16:creationId xmlns:a16="http://schemas.microsoft.com/office/drawing/2014/main" id="{EAD69BD2-7306-4D45-B410-0F9593F55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1535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" name="Freeform 183">
              <a:extLst>
                <a:ext uri="{FF2B5EF4-FFF2-40B4-BE49-F238E27FC236}">
                  <a16:creationId xmlns:a16="http://schemas.microsoft.com/office/drawing/2014/main" id="{F54B75D6-6822-4FEA-A8CC-21088D1A3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1535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" name="Line 184">
              <a:extLst>
                <a:ext uri="{FF2B5EF4-FFF2-40B4-BE49-F238E27FC236}">
                  <a16:creationId xmlns:a16="http://schemas.microsoft.com/office/drawing/2014/main" id="{36F955F4-D7E7-47F0-B755-3FBC93FE06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1252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" name="Line 185">
              <a:extLst>
                <a:ext uri="{FF2B5EF4-FFF2-40B4-BE49-F238E27FC236}">
                  <a16:creationId xmlns:a16="http://schemas.microsoft.com/office/drawing/2014/main" id="{924AE218-EC70-4844-950D-603D227420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1252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6" name="Freeform 186">
              <a:extLst>
                <a:ext uri="{FF2B5EF4-FFF2-40B4-BE49-F238E27FC236}">
                  <a16:creationId xmlns:a16="http://schemas.microsoft.com/office/drawing/2014/main" id="{2B274F23-EE0B-418E-B212-73B95C302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1252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" name="Line 187">
              <a:extLst>
                <a:ext uri="{FF2B5EF4-FFF2-40B4-BE49-F238E27FC236}">
                  <a16:creationId xmlns:a16="http://schemas.microsoft.com/office/drawing/2014/main" id="{36C56878-FA1F-4492-B83F-08696581D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1060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8" name="Line 188">
              <a:extLst>
                <a:ext uri="{FF2B5EF4-FFF2-40B4-BE49-F238E27FC236}">
                  <a16:creationId xmlns:a16="http://schemas.microsoft.com/office/drawing/2014/main" id="{21F1A529-C865-4B51-BEC2-EDE3DECA09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1060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" name="Freeform 189">
              <a:extLst>
                <a:ext uri="{FF2B5EF4-FFF2-40B4-BE49-F238E27FC236}">
                  <a16:creationId xmlns:a16="http://schemas.microsoft.com/office/drawing/2014/main" id="{6D336A28-553C-4BBF-8BA7-D308A664D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1060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" name="Line 190">
              <a:extLst>
                <a:ext uri="{FF2B5EF4-FFF2-40B4-BE49-F238E27FC236}">
                  <a16:creationId xmlns:a16="http://schemas.microsoft.com/office/drawing/2014/main" id="{91AC504C-FAFA-4778-B6E5-101EF2DE1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901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1" name="Line 191">
              <a:extLst>
                <a:ext uri="{FF2B5EF4-FFF2-40B4-BE49-F238E27FC236}">
                  <a16:creationId xmlns:a16="http://schemas.microsoft.com/office/drawing/2014/main" id="{64554EC0-54D4-482A-8988-559B0AEAF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901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2" name="Freeform 192">
              <a:extLst>
                <a:ext uri="{FF2B5EF4-FFF2-40B4-BE49-F238E27FC236}">
                  <a16:creationId xmlns:a16="http://schemas.microsoft.com/office/drawing/2014/main" id="{70668B19-F380-4371-8C93-32B8429B0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901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" name="Line 193">
              <a:extLst>
                <a:ext uri="{FF2B5EF4-FFF2-40B4-BE49-F238E27FC236}">
                  <a16:creationId xmlns:a16="http://schemas.microsoft.com/office/drawing/2014/main" id="{5445A588-F7B8-4496-9DA2-D3EAC6553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776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4" name="Line 194">
              <a:extLst>
                <a:ext uri="{FF2B5EF4-FFF2-40B4-BE49-F238E27FC236}">
                  <a16:creationId xmlns:a16="http://schemas.microsoft.com/office/drawing/2014/main" id="{9859D822-D995-4BAC-A649-AA54668460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776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5" name="Freeform 195">
              <a:extLst>
                <a:ext uri="{FF2B5EF4-FFF2-40B4-BE49-F238E27FC236}">
                  <a16:creationId xmlns:a16="http://schemas.microsoft.com/office/drawing/2014/main" id="{52C74219-9EF9-469C-8061-8BD9F4EA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776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6" name="Line 196">
              <a:extLst>
                <a:ext uri="{FF2B5EF4-FFF2-40B4-BE49-F238E27FC236}">
                  <a16:creationId xmlns:a16="http://schemas.microsoft.com/office/drawing/2014/main" id="{5B2D2260-6320-4E4F-AD89-512DE74B59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676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7" name="Line 197">
              <a:extLst>
                <a:ext uri="{FF2B5EF4-FFF2-40B4-BE49-F238E27FC236}">
                  <a16:creationId xmlns:a16="http://schemas.microsoft.com/office/drawing/2014/main" id="{0387126B-DCA3-47C5-9D8B-3FD915C689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676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8" name="Freeform 198">
              <a:extLst>
                <a:ext uri="{FF2B5EF4-FFF2-40B4-BE49-F238E27FC236}">
                  <a16:creationId xmlns:a16="http://schemas.microsoft.com/office/drawing/2014/main" id="{E2AB4658-12FA-4857-890D-C17EE93EF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676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" name="Line 199">
              <a:extLst>
                <a:ext uri="{FF2B5EF4-FFF2-40B4-BE49-F238E27FC236}">
                  <a16:creationId xmlns:a16="http://schemas.microsoft.com/office/drawing/2014/main" id="{BDD678C1-84A1-42C8-96EC-5013A5A61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584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" name="Line 200">
              <a:extLst>
                <a:ext uri="{FF2B5EF4-FFF2-40B4-BE49-F238E27FC236}">
                  <a16:creationId xmlns:a16="http://schemas.microsoft.com/office/drawing/2014/main" id="{6A4EE538-626D-478E-A02F-7317FBDA6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584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1" name="Freeform 201">
              <a:extLst>
                <a:ext uri="{FF2B5EF4-FFF2-40B4-BE49-F238E27FC236}">
                  <a16:creationId xmlns:a16="http://schemas.microsoft.com/office/drawing/2014/main" id="{BF4676F8-EA4C-4AF6-BED2-344B4CFED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584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2" name="Line 202">
              <a:extLst>
                <a:ext uri="{FF2B5EF4-FFF2-40B4-BE49-F238E27FC236}">
                  <a16:creationId xmlns:a16="http://schemas.microsoft.com/office/drawing/2014/main" id="{908476C4-6CAD-4DC0-8CEF-B68EB8948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501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3" name="Line 203">
              <a:extLst>
                <a:ext uri="{FF2B5EF4-FFF2-40B4-BE49-F238E27FC236}">
                  <a16:creationId xmlns:a16="http://schemas.microsoft.com/office/drawing/2014/main" id="{15DFF2FB-4EAE-4BCF-BC6A-9AC09AD848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501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4" name="Freeform 204">
              <a:extLst>
                <a:ext uri="{FF2B5EF4-FFF2-40B4-BE49-F238E27FC236}">
                  <a16:creationId xmlns:a16="http://schemas.microsoft.com/office/drawing/2014/main" id="{C2084737-BB66-49C2-B62A-14C2B6BDC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501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5" name="Line 205">
              <a:extLst>
                <a:ext uri="{FF2B5EF4-FFF2-40B4-BE49-F238E27FC236}">
                  <a16:creationId xmlns:a16="http://schemas.microsoft.com/office/drawing/2014/main" id="{594F6ED8-AFC8-4FFD-865F-536DB4928A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434"/>
              <a:ext cx="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6" name="Line 206">
              <a:extLst>
                <a:ext uri="{FF2B5EF4-FFF2-40B4-BE49-F238E27FC236}">
                  <a16:creationId xmlns:a16="http://schemas.microsoft.com/office/drawing/2014/main" id="{3AFBAEDB-1207-4D53-A56F-4832715645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1" y="434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7" name="Freeform 207">
              <a:extLst>
                <a:ext uri="{FF2B5EF4-FFF2-40B4-BE49-F238E27FC236}">
                  <a16:creationId xmlns:a16="http://schemas.microsoft.com/office/drawing/2014/main" id="{A16F9C62-3B25-456A-B18C-A8ADB69DF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434"/>
              <a:ext cx="5995" cy="1"/>
            </a:xfrm>
            <a:custGeom>
              <a:avLst/>
              <a:gdLst>
                <a:gd name="T0" fmla="*/ 0 w 719"/>
                <a:gd name="T1" fmla="*/ 0 h 1"/>
                <a:gd name="T2" fmla="*/ 2147483647 w 719"/>
                <a:gd name="T3" fmla="*/ 0 h 1"/>
                <a:gd name="T4" fmla="*/ 2147483647 w 7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9" h="1">
                  <a:moveTo>
                    <a:pt x="0" y="0"/>
                  </a:moveTo>
                  <a:lnTo>
                    <a:pt x="7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8" name="Line 208">
              <a:extLst>
                <a:ext uri="{FF2B5EF4-FFF2-40B4-BE49-F238E27FC236}">
                  <a16:creationId xmlns:a16="http://schemas.microsoft.com/office/drawing/2014/main" id="{D8B09556-998C-401B-9567-3C0B6AA8F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434"/>
              <a:ext cx="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" name="Line 209">
              <a:extLst>
                <a:ext uri="{FF2B5EF4-FFF2-40B4-BE49-F238E27FC236}">
                  <a16:creationId xmlns:a16="http://schemas.microsoft.com/office/drawing/2014/main" id="{B7233100-CFFE-416C-9484-D4FE4CA5A7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37" y="434"/>
              <a:ext cx="6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" name="Rectangle 210">
              <a:extLst>
                <a:ext uri="{FF2B5EF4-FFF2-40B4-BE49-F238E27FC236}">
                  <a16:creationId xmlns:a16="http://schemas.microsoft.com/office/drawing/2014/main" id="{A0459341-CFE5-44B1-8F7B-C31219830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" y="333"/>
              <a:ext cx="23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10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11" name="Rectangle 211">
              <a:extLst>
                <a:ext uri="{FF2B5EF4-FFF2-40B4-BE49-F238E27FC236}">
                  <a16:creationId xmlns:a16="http://schemas.microsoft.com/office/drawing/2014/main" id="{09CA9029-D444-44EB-A569-44273A2A5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" y="259"/>
              <a:ext cx="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800" b="1">
                  <a:solidFill>
                    <a:srgbClr val="000000"/>
                  </a:solidFill>
                  <a:latin typeface="Helvetica" pitchFamily="34" charset="0"/>
                </a:rPr>
                <a:t>1</a:t>
              </a:r>
              <a:endParaRPr kumimoji="1" lang="en-US" altLang="zh-CN" sz="8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12" name="Line 212">
              <a:extLst>
                <a:ext uri="{FF2B5EF4-FFF2-40B4-BE49-F238E27FC236}">
                  <a16:creationId xmlns:a16="http://schemas.microsoft.com/office/drawing/2014/main" id="{6520248C-047D-4BF7-B1E8-BBB51B084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434"/>
              <a:ext cx="599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" name="Line 213">
              <a:extLst>
                <a:ext uri="{FF2B5EF4-FFF2-40B4-BE49-F238E27FC236}">
                  <a16:creationId xmlns:a16="http://schemas.microsoft.com/office/drawing/2014/main" id="{F2861913-CB57-4F91-B9E6-6E405A617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5165"/>
              <a:ext cx="599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" name="Line 214">
              <a:extLst>
                <a:ext uri="{FF2B5EF4-FFF2-40B4-BE49-F238E27FC236}">
                  <a16:creationId xmlns:a16="http://schemas.microsoft.com/office/drawing/2014/main" id="{48481A57-76BC-4C1F-B728-D0DEF51B4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04" y="434"/>
              <a:ext cx="1" cy="47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" name="Line 215">
              <a:extLst>
                <a:ext uri="{FF2B5EF4-FFF2-40B4-BE49-F238E27FC236}">
                  <a16:creationId xmlns:a16="http://schemas.microsoft.com/office/drawing/2014/main" id="{F4022F15-5252-45D2-AF7F-958234F8CE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9" y="434"/>
              <a:ext cx="1" cy="47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" name="Rectangle 216">
              <a:extLst>
                <a:ext uri="{FF2B5EF4-FFF2-40B4-BE49-F238E27FC236}">
                  <a16:creationId xmlns:a16="http://schemas.microsoft.com/office/drawing/2014/main" id="{475EF733-AF2C-4D16-8333-671BE280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" y="5539"/>
              <a:ext cx="154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/>
            <a:p>
              <a:pPr algn="just"/>
              <a:r>
                <a:rPr kumimoji="1" lang="en-US" altLang="zh-CN" sz="1400" b="1">
                  <a:solidFill>
                    <a:srgbClr val="000000"/>
                  </a:solidFill>
                  <a:latin typeface="Times New Roman" pitchFamily="18" charset="0"/>
                </a:rPr>
                <a:t>       E-MeV</a:t>
              </a:r>
              <a:endParaRPr kumimoji="1" lang="en-US" altLang="zh-CN" sz="14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17" name="Rectangle 217">
              <a:extLst>
                <a:ext uri="{FF2B5EF4-FFF2-40B4-BE49-F238E27FC236}">
                  <a16:creationId xmlns:a16="http://schemas.microsoft.com/office/drawing/2014/main" id="{DEE9CBFC-882D-4E7C-B4BC-FDC85385D3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511" y="2453"/>
              <a:ext cx="2175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/>
            <a:p>
              <a:pPr algn="just"/>
              <a:r>
                <a:rPr kumimoji="1" lang="en-US" altLang="zh-CN" sz="1400" b="1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         </a:t>
              </a:r>
              <a:r>
                <a:rPr kumimoji="1" lang="en-US" altLang="zh-CN" sz="1400" b="1">
                  <a:solidFill>
                    <a:srgbClr val="000000"/>
                  </a:solidFill>
                  <a:latin typeface="Times New Roman" pitchFamily="18" charset="0"/>
                </a:rPr>
                <a:t>/</a:t>
              </a:r>
              <a:r>
                <a:rPr kumimoji="1" lang="en-US" altLang="zh-CN" sz="1400" b="1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</a:t>
              </a:r>
              <a:r>
                <a:rPr kumimoji="1" lang="en-US" altLang="zh-CN" sz="1400" b="1">
                  <a:solidFill>
                    <a:srgbClr val="000000"/>
                  </a:solidFill>
                  <a:latin typeface="Times New Roman" pitchFamily="18" charset="0"/>
                </a:rPr>
                <a:t>-cm</a:t>
              </a:r>
              <a:r>
                <a:rPr kumimoji="1" lang="en-US" altLang="zh-CN" sz="1400" b="1" baseline="300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kumimoji="1" lang="en-US" altLang="zh-CN" sz="1400" b="1">
                  <a:solidFill>
                    <a:srgbClr val="000000"/>
                  </a:solidFill>
                  <a:latin typeface="Times New Roman" pitchFamily="18" charset="0"/>
                </a:rPr>
                <a:t>/g</a:t>
              </a:r>
              <a:endParaRPr kumimoji="1" lang="en-US" altLang="zh-CN" sz="14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18" name="Freeform 218">
              <a:extLst>
                <a:ext uri="{FF2B5EF4-FFF2-40B4-BE49-F238E27FC236}">
                  <a16:creationId xmlns:a16="http://schemas.microsoft.com/office/drawing/2014/main" id="{912DAD1E-430B-43D8-AE46-3D06A495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609"/>
              <a:ext cx="5995" cy="3572"/>
            </a:xfrm>
            <a:custGeom>
              <a:avLst/>
              <a:gdLst>
                <a:gd name="T0" fmla="*/ 0 w 5995"/>
                <a:gd name="T1" fmla="*/ 559 h 3572"/>
                <a:gd name="T2" fmla="*/ 133 w 5995"/>
                <a:gd name="T3" fmla="*/ 793 h 3572"/>
                <a:gd name="T4" fmla="*/ 242 w 5995"/>
                <a:gd name="T5" fmla="*/ 951 h 3572"/>
                <a:gd name="T6" fmla="*/ 242 w 5995"/>
                <a:gd name="T7" fmla="*/ 0 h 3572"/>
                <a:gd name="T8" fmla="*/ 375 w 5995"/>
                <a:gd name="T9" fmla="*/ 225 h 3572"/>
                <a:gd name="T10" fmla="*/ 800 w 5995"/>
                <a:gd name="T11" fmla="*/ 918 h 3572"/>
                <a:gd name="T12" fmla="*/ 1109 w 5995"/>
                <a:gd name="T13" fmla="*/ 1402 h 3572"/>
                <a:gd name="T14" fmla="*/ 1542 w 5995"/>
                <a:gd name="T15" fmla="*/ 2020 h 3572"/>
                <a:gd name="T16" fmla="*/ 1843 w 5995"/>
                <a:gd name="T17" fmla="*/ 2395 h 3572"/>
                <a:gd name="T18" fmla="*/ 2076 w 5995"/>
                <a:gd name="T19" fmla="*/ 2645 h 3572"/>
                <a:gd name="T20" fmla="*/ 2276 w 5995"/>
                <a:gd name="T21" fmla="*/ 2821 h 3572"/>
                <a:gd name="T22" fmla="*/ 2576 w 5995"/>
                <a:gd name="T23" fmla="*/ 3054 h 3572"/>
                <a:gd name="T24" fmla="*/ 2818 w 5995"/>
                <a:gd name="T25" fmla="*/ 3213 h 3572"/>
                <a:gd name="T26" fmla="*/ 3052 w 5995"/>
                <a:gd name="T27" fmla="*/ 3338 h 3572"/>
                <a:gd name="T28" fmla="*/ 3243 w 5995"/>
                <a:gd name="T29" fmla="*/ 3421 h 3572"/>
                <a:gd name="T30" fmla="*/ 3552 w 5995"/>
                <a:gd name="T31" fmla="*/ 3505 h 3572"/>
                <a:gd name="T32" fmla="*/ 3977 w 5995"/>
                <a:gd name="T33" fmla="*/ 3563 h 3572"/>
                <a:gd name="T34" fmla="*/ 4286 w 5995"/>
                <a:gd name="T35" fmla="*/ 3572 h 3572"/>
                <a:gd name="T36" fmla="*/ 4519 w 5995"/>
                <a:gd name="T37" fmla="*/ 3555 h 3572"/>
                <a:gd name="T38" fmla="*/ 4711 w 5995"/>
                <a:gd name="T39" fmla="*/ 3538 h 3572"/>
                <a:gd name="T40" fmla="*/ 5019 w 5995"/>
                <a:gd name="T41" fmla="*/ 3497 h 3572"/>
                <a:gd name="T42" fmla="*/ 5253 w 5995"/>
                <a:gd name="T43" fmla="*/ 3455 h 3572"/>
                <a:gd name="T44" fmla="*/ 5687 w 5995"/>
                <a:gd name="T45" fmla="*/ 3363 h 3572"/>
                <a:gd name="T46" fmla="*/ 5995 w 5995"/>
                <a:gd name="T47" fmla="*/ 3305 h 357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995" h="3572">
                  <a:moveTo>
                    <a:pt x="0" y="559"/>
                  </a:moveTo>
                  <a:lnTo>
                    <a:pt x="133" y="793"/>
                  </a:lnTo>
                  <a:lnTo>
                    <a:pt x="242" y="951"/>
                  </a:lnTo>
                  <a:lnTo>
                    <a:pt x="242" y="0"/>
                  </a:lnTo>
                  <a:lnTo>
                    <a:pt x="375" y="225"/>
                  </a:lnTo>
                  <a:lnTo>
                    <a:pt x="800" y="918"/>
                  </a:lnTo>
                  <a:lnTo>
                    <a:pt x="1109" y="1402"/>
                  </a:lnTo>
                  <a:lnTo>
                    <a:pt x="1542" y="2020"/>
                  </a:lnTo>
                  <a:lnTo>
                    <a:pt x="1843" y="2395"/>
                  </a:lnTo>
                  <a:lnTo>
                    <a:pt x="2076" y="2645"/>
                  </a:lnTo>
                  <a:lnTo>
                    <a:pt x="2276" y="2821"/>
                  </a:lnTo>
                  <a:lnTo>
                    <a:pt x="2576" y="3054"/>
                  </a:lnTo>
                  <a:lnTo>
                    <a:pt x="2818" y="3213"/>
                  </a:lnTo>
                  <a:lnTo>
                    <a:pt x="3052" y="3338"/>
                  </a:lnTo>
                  <a:lnTo>
                    <a:pt x="3243" y="3421"/>
                  </a:lnTo>
                  <a:lnTo>
                    <a:pt x="3552" y="3505"/>
                  </a:lnTo>
                  <a:lnTo>
                    <a:pt x="3977" y="3563"/>
                  </a:lnTo>
                  <a:lnTo>
                    <a:pt x="4286" y="3572"/>
                  </a:lnTo>
                  <a:lnTo>
                    <a:pt x="4519" y="3555"/>
                  </a:lnTo>
                  <a:lnTo>
                    <a:pt x="4711" y="3538"/>
                  </a:lnTo>
                  <a:lnTo>
                    <a:pt x="5019" y="3497"/>
                  </a:lnTo>
                  <a:lnTo>
                    <a:pt x="5253" y="3455"/>
                  </a:lnTo>
                  <a:lnTo>
                    <a:pt x="5687" y="3363"/>
                  </a:lnTo>
                  <a:lnTo>
                    <a:pt x="5995" y="330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" name="Freeform 219">
              <a:extLst>
                <a:ext uri="{FF2B5EF4-FFF2-40B4-BE49-F238E27FC236}">
                  <a16:creationId xmlns:a16="http://schemas.microsoft.com/office/drawing/2014/main" id="{DAEDBAC4-D13A-4D59-84D9-DF25F5878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136"/>
              <a:ext cx="5995" cy="2278"/>
            </a:xfrm>
            <a:custGeom>
              <a:avLst/>
              <a:gdLst>
                <a:gd name="T0" fmla="*/ 0 w 5995"/>
                <a:gd name="T1" fmla="*/ 0 h 2278"/>
                <a:gd name="T2" fmla="*/ 133 w 5995"/>
                <a:gd name="T3" fmla="*/ 225 h 2278"/>
                <a:gd name="T4" fmla="*/ 375 w 5995"/>
                <a:gd name="T5" fmla="*/ 551 h 2278"/>
                <a:gd name="T6" fmla="*/ 800 w 5995"/>
                <a:gd name="T7" fmla="*/ 985 h 2278"/>
                <a:gd name="T8" fmla="*/ 1109 w 5995"/>
                <a:gd name="T9" fmla="*/ 1185 h 2278"/>
                <a:gd name="T10" fmla="*/ 1542 w 5995"/>
                <a:gd name="T11" fmla="*/ 1385 h 2278"/>
                <a:gd name="T12" fmla="*/ 1843 w 5995"/>
                <a:gd name="T13" fmla="*/ 1494 h 2278"/>
                <a:gd name="T14" fmla="*/ 2076 w 5995"/>
                <a:gd name="T15" fmla="*/ 1569 h 2278"/>
                <a:gd name="T16" fmla="*/ 2276 w 5995"/>
                <a:gd name="T17" fmla="*/ 1627 h 2278"/>
                <a:gd name="T18" fmla="*/ 2576 w 5995"/>
                <a:gd name="T19" fmla="*/ 1719 h 2278"/>
                <a:gd name="T20" fmla="*/ 2818 w 5995"/>
                <a:gd name="T21" fmla="*/ 1794 h 2278"/>
                <a:gd name="T22" fmla="*/ 3052 w 5995"/>
                <a:gd name="T23" fmla="*/ 1878 h 2278"/>
                <a:gd name="T24" fmla="*/ 3243 w 5995"/>
                <a:gd name="T25" fmla="*/ 1936 h 2278"/>
                <a:gd name="T26" fmla="*/ 3552 w 5995"/>
                <a:gd name="T27" fmla="*/ 2028 h 2278"/>
                <a:gd name="T28" fmla="*/ 3977 w 5995"/>
                <a:gd name="T29" fmla="*/ 2145 h 2278"/>
                <a:gd name="T30" fmla="*/ 4286 w 5995"/>
                <a:gd name="T31" fmla="*/ 2203 h 2278"/>
                <a:gd name="T32" fmla="*/ 4519 w 5995"/>
                <a:gd name="T33" fmla="*/ 2237 h 2278"/>
                <a:gd name="T34" fmla="*/ 4711 w 5995"/>
                <a:gd name="T35" fmla="*/ 2262 h 2278"/>
                <a:gd name="T36" fmla="*/ 5019 w 5995"/>
                <a:gd name="T37" fmla="*/ 2278 h 2278"/>
                <a:gd name="T38" fmla="*/ 5253 w 5995"/>
                <a:gd name="T39" fmla="*/ 2270 h 2278"/>
                <a:gd name="T40" fmla="*/ 5687 w 5995"/>
                <a:gd name="T41" fmla="*/ 2253 h 2278"/>
                <a:gd name="T42" fmla="*/ 5995 w 5995"/>
                <a:gd name="T43" fmla="*/ 2220 h 22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995" h="2278">
                  <a:moveTo>
                    <a:pt x="0" y="0"/>
                  </a:moveTo>
                  <a:lnTo>
                    <a:pt x="133" y="225"/>
                  </a:lnTo>
                  <a:lnTo>
                    <a:pt x="375" y="551"/>
                  </a:lnTo>
                  <a:lnTo>
                    <a:pt x="800" y="985"/>
                  </a:lnTo>
                  <a:lnTo>
                    <a:pt x="1109" y="1185"/>
                  </a:lnTo>
                  <a:lnTo>
                    <a:pt x="1542" y="1385"/>
                  </a:lnTo>
                  <a:lnTo>
                    <a:pt x="1843" y="1494"/>
                  </a:lnTo>
                  <a:lnTo>
                    <a:pt x="2076" y="1569"/>
                  </a:lnTo>
                  <a:lnTo>
                    <a:pt x="2276" y="1627"/>
                  </a:lnTo>
                  <a:lnTo>
                    <a:pt x="2576" y="1719"/>
                  </a:lnTo>
                  <a:lnTo>
                    <a:pt x="2818" y="1794"/>
                  </a:lnTo>
                  <a:lnTo>
                    <a:pt x="3052" y="1878"/>
                  </a:lnTo>
                  <a:lnTo>
                    <a:pt x="3243" y="1936"/>
                  </a:lnTo>
                  <a:lnTo>
                    <a:pt x="3552" y="2028"/>
                  </a:lnTo>
                  <a:lnTo>
                    <a:pt x="3977" y="2145"/>
                  </a:lnTo>
                  <a:lnTo>
                    <a:pt x="4286" y="2203"/>
                  </a:lnTo>
                  <a:lnTo>
                    <a:pt x="4519" y="2237"/>
                  </a:lnTo>
                  <a:lnTo>
                    <a:pt x="4711" y="2262"/>
                  </a:lnTo>
                  <a:lnTo>
                    <a:pt x="5019" y="2278"/>
                  </a:lnTo>
                  <a:lnTo>
                    <a:pt x="5253" y="2270"/>
                  </a:lnTo>
                  <a:lnTo>
                    <a:pt x="5687" y="2253"/>
                  </a:lnTo>
                  <a:lnTo>
                    <a:pt x="5995" y="2220"/>
                  </a:lnTo>
                </a:path>
              </a:pathLst>
            </a:custGeom>
            <a:noFill/>
            <a:ln w="952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" name="Freeform 220">
              <a:extLst>
                <a:ext uri="{FF2B5EF4-FFF2-40B4-BE49-F238E27FC236}">
                  <a16:creationId xmlns:a16="http://schemas.microsoft.com/office/drawing/2014/main" id="{5165D90A-F010-4C35-AABA-9E14F6191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004"/>
              <a:ext cx="5995" cy="1627"/>
            </a:xfrm>
            <a:custGeom>
              <a:avLst/>
              <a:gdLst>
                <a:gd name="T0" fmla="*/ 0 w 5995"/>
                <a:gd name="T1" fmla="*/ 0 h 1627"/>
                <a:gd name="T2" fmla="*/ 133 w 5995"/>
                <a:gd name="T3" fmla="*/ 100 h 1627"/>
                <a:gd name="T4" fmla="*/ 375 w 5995"/>
                <a:gd name="T5" fmla="*/ 217 h 1627"/>
                <a:gd name="T6" fmla="*/ 800 w 5995"/>
                <a:gd name="T7" fmla="*/ 359 h 1627"/>
                <a:gd name="T8" fmla="*/ 1109 w 5995"/>
                <a:gd name="T9" fmla="*/ 442 h 1627"/>
                <a:gd name="T10" fmla="*/ 1542 w 5995"/>
                <a:gd name="T11" fmla="*/ 551 h 1627"/>
                <a:gd name="T12" fmla="*/ 1843 w 5995"/>
                <a:gd name="T13" fmla="*/ 634 h 1627"/>
                <a:gd name="T14" fmla="*/ 2076 w 5995"/>
                <a:gd name="T15" fmla="*/ 693 h 1627"/>
                <a:gd name="T16" fmla="*/ 2276 w 5995"/>
                <a:gd name="T17" fmla="*/ 751 h 1627"/>
                <a:gd name="T18" fmla="*/ 2576 w 5995"/>
                <a:gd name="T19" fmla="*/ 843 h 1627"/>
                <a:gd name="T20" fmla="*/ 2818 w 5995"/>
                <a:gd name="T21" fmla="*/ 910 h 1627"/>
                <a:gd name="T22" fmla="*/ 3052 w 5995"/>
                <a:gd name="T23" fmla="*/ 993 h 1627"/>
                <a:gd name="T24" fmla="*/ 3243 w 5995"/>
                <a:gd name="T25" fmla="*/ 1051 h 1627"/>
                <a:gd name="T26" fmla="*/ 3552 w 5995"/>
                <a:gd name="T27" fmla="*/ 1152 h 1627"/>
                <a:gd name="T28" fmla="*/ 3977 w 5995"/>
                <a:gd name="T29" fmla="*/ 1293 h 1627"/>
                <a:gd name="T30" fmla="*/ 4286 w 5995"/>
                <a:gd name="T31" fmla="*/ 1377 h 1627"/>
                <a:gd name="T32" fmla="*/ 4519 w 5995"/>
                <a:gd name="T33" fmla="*/ 1444 h 1627"/>
                <a:gd name="T34" fmla="*/ 4711 w 5995"/>
                <a:gd name="T35" fmla="*/ 1485 h 1627"/>
                <a:gd name="T36" fmla="*/ 5019 w 5995"/>
                <a:gd name="T37" fmla="*/ 1544 h 1627"/>
                <a:gd name="T38" fmla="*/ 5253 w 5995"/>
                <a:gd name="T39" fmla="*/ 1577 h 1627"/>
                <a:gd name="T40" fmla="*/ 5687 w 5995"/>
                <a:gd name="T41" fmla="*/ 1619 h 1627"/>
                <a:gd name="T42" fmla="*/ 5995 w 5995"/>
                <a:gd name="T43" fmla="*/ 1627 h 162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995" h="1627">
                  <a:moveTo>
                    <a:pt x="0" y="0"/>
                  </a:moveTo>
                  <a:lnTo>
                    <a:pt x="133" y="100"/>
                  </a:lnTo>
                  <a:lnTo>
                    <a:pt x="375" y="217"/>
                  </a:lnTo>
                  <a:lnTo>
                    <a:pt x="800" y="359"/>
                  </a:lnTo>
                  <a:lnTo>
                    <a:pt x="1109" y="442"/>
                  </a:lnTo>
                  <a:lnTo>
                    <a:pt x="1542" y="551"/>
                  </a:lnTo>
                  <a:lnTo>
                    <a:pt x="1843" y="634"/>
                  </a:lnTo>
                  <a:lnTo>
                    <a:pt x="2076" y="693"/>
                  </a:lnTo>
                  <a:lnTo>
                    <a:pt x="2276" y="751"/>
                  </a:lnTo>
                  <a:lnTo>
                    <a:pt x="2576" y="843"/>
                  </a:lnTo>
                  <a:lnTo>
                    <a:pt x="2818" y="910"/>
                  </a:lnTo>
                  <a:lnTo>
                    <a:pt x="3052" y="993"/>
                  </a:lnTo>
                  <a:lnTo>
                    <a:pt x="3243" y="1051"/>
                  </a:lnTo>
                  <a:lnTo>
                    <a:pt x="3552" y="1152"/>
                  </a:lnTo>
                  <a:lnTo>
                    <a:pt x="3977" y="1293"/>
                  </a:lnTo>
                  <a:lnTo>
                    <a:pt x="4286" y="1377"/>
                  </a:lnTo>
                  <a:lnTo>
                    <a:pt x="4519" y="1444"/>
                  </a:lnTo>
                  <a:lnTo>
                    <a:pt x="4711" y="1485"/>
                  </a:lnTo>
                  <a:lnTo>
                    <a:pt x="5019" y="1544"/>
                  </a:lnTo>
                  <a:lnTo>
                    <a:pt x="5253" y="1577"/>
                  </a:lnTo>
                  <a:lnTo>
                    <a:pt x="5687" y="1619"/>
                  </a:lnTo>
                  <a:lnTo>
                    <a:pt x="5995" y="1627"/>
                  </a:lnTo>
                </a:path>
              </a:pathLst>
            </a:custGeom>
            <a:noFill/>
            <a:ln w="952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" name="Freeform 221">
              <a:extLst>
                <a:ext uri="{FF2B5EF4-FFF2-40B4-BE49-F238E27FC236}">
                  <a16:creationId xmlns:a16="http://schemas.microsoft.com/office/drawing/2014/main" id="{0A455EEB-4B35-4FFC-BEF7-12C3FB2D7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229"/>
              <a:ext cx="5995" cy="1619"/>
            </a:xfrm>
            <a:custGeom>
              <a:avLst/>
              <a:gdLst>
                <a:gd name="T0" fmla="*/ 0 w 5995"/>
                <a:gd name="T1" fmla="*/ 0 h 1619"/>
                <a:gd name="T2" fmla="*/ 133 w 5995"/>
                <a:gd name="T3" fmla="*/ 25 h 1619"/>
                <a:gd name="T4" fmla="*/ 375 w 5995"/>
                <a:gd name="T5" fmla="*/ 67 h 1619"/>
                <a:gd name="T6" fmla="*/ 800 w 5995"/>
                <a:gd name="T7" fmla="*/ 151 h 1619"/>
                <a:gd name="T8" fmla="*/ 1109 w 5995"/>
                <a:gd name="T9" fmla="*/ 217 h 1619"/>
                <a:gd name="T10" fmla="*/ 1542 w 5995"/>
                <a:gd name="T11" fmla="*/ 309 h 1619"/>
                <a:gd name="T12" fmla="*/ 1843 w 5995"/>
                <a:gd name="T13" fmla="*/ 384 h 1619"/>
                <a:gd name="T14" fmla="*/ 2076 w 5995"/>
                <a:gd name="T15" fmla="*/ 451 h 1619"/>
                <a:gd name="T16" fmla="*/ 2276 w 5995"/>
                <a:gd name="T17" fmla="*/ 501 h 1619"/>
                <a:gd name="T18" fmla="*/ 2576 w 5995"/>
                <a:gd name="T19" fmla="*/ 593 h 1619"/>
                <a:gd name="T20" fmla="*/ 2818 w 5995"/>
                <a:gd name="T21" fmla="*/ 668 h 1619"/>
                <a:gd name="T22" fmla="*/ 3052 w 5995"/>
                <a:gd name="T23" fmla="*/ 743 h 1619"/>
                <a:gd name="T24" fmla="*/ 3243 w 5995"/>
                <a:gd name="T25" fmla="*/ 810 h 1619"/>
                <a:gd name="T26" fmla="*/ 3552 w 5995"/>
                <a:gd name="T27" fmla="*/ 910 h 1619"/>
                <a:gd name="T28" fmla="*/ 3977 w 5995"/>
                <a:gd name="T29" fmla="*/ 1060 h 1619"/>
                <a:gd name="T30" fmla="*/ 4286 w 5995"/>
                <a:gd name="T31" fmla="*/ 1169 h 1619"/>
                <a:gd name="T32" fmla="*/ 4519 w 5995"/>
                <a:gd name="T33" fmla="*/ 1252 h 1619"/>
                <a:gd name="T34" fmla="*/ 4711 w 5995"/>
                <a:gd name="T35" fmla="*/ 1310 h 1619"/>
                <a:gd name="T36" fmla="*/ 5019 w 5995"/>
                <a:gd name="T37" fmla="*/ 1411 h 1619"/>
                <a:gd name="T38" fmla="*/ 5253 w 5995"/>
                <a:gd name="T39" fmla="*/ 1469 h 1619"/>
                <a:gd name="T40" fmla="*/ 5687 w 5995"/>
                <a:gd name="T41" fmla="*/ 1569 h 1619"/>
                <a:gd name="T42" fmla="*/ 5995 w 5995"/>
                <a:gd name="T43" fmla="*/ 1619 h 161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995" h="1619">
                  <a:moveTo>
                    <a:pt x="0" y="0"/>
                  </a:moveTo>
                  <a:lnTo>
                    <a:pt x="133" y="25"/>
                  </a:lnTo>
                  <a:lnTo>
                    <a:pt x="375" y="67"/>
                  </a:lnTo>
                  <a:lnTo>
                    <a:pt x="800" y="151"/>
                  </a:lnTo>
                  <a:lnTo>
                    <a:pt x="1109" y="217"/>
                  </a:lnTo>
                  <a:lnTo>
                    <a:pt x="1542" y="309"/>
                  </a:lnTo>
                  <a:lnTo>
                    <a:pt x="1843" y="384"/>
                  </a:lnTo>
                  <a:lnTo>
                    <a:pt x="2076" y="451"/>
                  </a:lnTo>
                  <a:lnTo>
                    <a:pt x="2276" y="501"/>
                  </a:lnTo>
                  <a:lnTo>
                    <a:pt x="2576" y="593"/>
                  </a:lnTo>
                  <a:lnTo>
                    <a:pt x="2818" y="668"/>
                  </a:lnTo>
                  <a:lnTo>
                    <a:pt x="3052" y="743"/>
                  </a:lnTo>
                  <a:lnTo>
                    <a:pt x="3243" y="810"/>
                  </a:lnTo>
                  <a:lnTo>
                    <a:pt x="3552" y="910"/>
                  </a:lnTo>
                  <a:lnTo>
                    <a:pt x="3977" y="1060"/>
                  </a:lnTo>
                  <a:lnTo>
                    <a:pt x="4286" y="1169"/>
                  </a:lnTo>
                  <a:lnTo>
                    <a:pt x="4519" y="1252"/>
                  </a:lnTo>
                  <a:lnTo>
                    <a:pt x="4711" y="1310"/>
                  </a:lnTo>
                  <a:lnTo>
                    <a:pt x="5019" y="1411"/>
                  </a:lnTo>
                  <a:lnTo>
                    <a:pt x="5253" y="1469"/>
                  </a:lnTo>
                  <a:lnTo>
                    <a:pt x="5687" y="1569"/>
                  </a:lnTo>
                  <a:lnTo>
                    <a:pt x="5995" y="1619"/>
                  </a:lnTo>
                </a:path>
              </a:pathLst>
            </a:custGeom>
            <a:noFill/>
            <a:ln w="9525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" name="Freeform 222">
              <a:extLst>
                <a:ext uri="{FF2B5EF4-FFF2-40B4-BE49-F238E27FC236}">
                  <a16:creationId xmlns:a16="http://schemas.microsoft.com/office/drawing/2014/main" id="{F7DFF163-A453-4D08-A5B8-8058663B2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296"/>
              <a:ext cx="5995" cy="1652"/>
            </a:xfrm>
            <a:custGeom>
              <a:avLst/>
              <a:gdLst>
                <a:gd name="T0" fmla="*/ 0 w 5995"/>
                <a:gd name="T1" fmla="*/ 0 h 1652"/>
                <a:gd name="T2" fmla="*/ 133 w 5995"/>
                <a:gd name="T3" fmla="*/ 25 h 1652"/>
                <a:gd name="T4" fmla="*/ 375 w 5995"/>
                <a:gd name="T5" fmla="*/ 58 h 1652"/>
                <a:gd name="T6" fmla="*/ 800 w 5995"/>
                <a:gd name="T7" fmla="*/ 142 h 1652"/>
                <a:gd name="T8" fmla="*/ 1109 w 5995"/>
                <a:gd name="T9" fmla="*/ 200 h 1652"/>
                <a:gd name="T10" fmla="*/ 1542 w 5995"/>
                <a:gd name="T11" fmla="*/ 300 h 1652"/>
                <a:gd name="T12" fmla="*/ 1843 w 5995"/>
                <a:gd name="T13" fmla="*/ 376 h 1652"/>
                <a:gd name="T14" fmla="*/ 2076 w 5995"/>
                <a:gd name="T15" fmla="*/ 434 h 1652"/>
                <a:gd name="T16" fmla="*/ 2276 w 5995"/>
                <a:gd name="T17" fmla="*/ 492 h 1652"/>
                <a:gd name="T18" fmla="*/ 2576 w 5995"/>
                <a:gd name="T19" fmla="*/ 576 h 1652"/>
                <a:gd name="T20" fmla="*/ 2818 w 5995"/>
                <a:gd name="T21" fmla="*/ 651 h 1652"/>
                <a:gd name="T22" fmla="*/ 3052 w 5995"/>
                <a:gd name="T23" fmla="*/ 726 h 1652"/>
                <a:gd name="T24" fmla="*/ 3243 w 5995"/>
                <a:gd name="T25" fmla="*/ 793 h 1652"/>
                <a:gd name="T26" fmla="*/ 3552 w 5995"/>
                <a:gd name="T27" fmla="*/ 901 h 1652"/>
                <a:gd name="T28" fmla="*/ 3977 w 5995"/>
                <a:gd name="T29" fmla="*/ 1051 h 1652"/>
                <a:gd name="T30" fmla="*/ 4286 w 5995"/>
                <a:gd name="T31" fmla="*/ 1160 h 1652"/>
                <a:gd name="T32" fmla="*/ 4519 w 5995"/>
                <a:gd name="T33" fmla="*/ 1243 h 1652"/>
                <a:gd name="T34" fmla="*/ 4711 w 5995"/>
                <a:gd name="T35" fmla="*/ 1310 h 1652"/>
                <a:gd name="T36" fmla="*/ 5019 w 5995"/>
                <a:gd name="T37" fmla="*/ 1410 h 1652"/>
                <a:gd name="T38" fmla="*/ 5253 w 5995"/>
                <a:gd name="T39" fmla="*/ 1477 h 1652"/>
                <a:gd name="T40" fmla="*/ 5687 w 5995"/>
                <a:gd name="T41" fmla="*/ 1586 h 1652"/>
                <a:gd name="T42" fmla="*/ 5995 w 5995"/>
                <a:gd name="T43" fmla="*/ 1652 h 16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995" h="1652">
                  <a:moveTo>
                    <a:pt x="0" y="0"/>
                  </a:moveTo>
                  <a:lnTo>
                    <a:pt x="133" y="25"/>
                  </a:lnTo>
                  <a:lnTo>
                    <a:pt x="375" y="58"/>
                  </a:lnTo>
                  <a:lnTo>
                    <a:pt x="800" y="142"/>
                  </a:lnTo>
                  <a:lnTo>
                    <a:pt x="1109" y="200"/>
                  </a:lnTo>
                  <a:lnTo>
                    <a:pt x="1542" y="300"/>
                  </a:lnTo>
                  <a:lnTo>
                    <a:pt x="1843" y="376"/>
                  </a:lnTo>
                  <a:lnTo>
                    <a:pt x="2076" y="434"/>
                  </a:lnTo>
                  <a:lnTo>
                    <a:pt x="2276" y="492"/>
                  </a:lnTo>
                  <a:lnTo>
                    <a:pt x="2576" y="576"/>
                  </a:lnTo>
                  <a:lnTo>
                    <a:pt x="2818" y="651"/>
                  </a:lnTo>
                  <a:lnTo>
                    <a:pt x="3052" y="726"/>
                  </a:lnTo>
                  <a:lnTo>
                    <a:pt x="3243" y="793"/>
                  </a:lnTo>
                  <a:lnTo>
                    <a:pt x="3552" y="901"/>
                  </a:lnTo>
                  <a:lnTo>
                    <a:pt x="3977" y="1051"/>
                  </a:lnTo>
                  <a:lnTo>
                    <a:pt x="4286" y="1160"/>
                  </a:lnTo>
                  <a:lnTo>
                    <a:pt x="4519" y="1243"/>
                  </a:lnTo>
                  <a:lnTo>
                    <a:pt x="4711" y="1310"/>
                  </a:lnTo>
                  <a:lnTo>
                    <a:pt x="5019" y="1410"/>
                  </a:lnTo>
                  <a:lnTo>
                    <a:pt x="5253" y="1477"/>
                  </a:lnTo>
                  <a:lnTo>
                    <a:pt x="5687" y="1586"/>
                  </a:lnTo>
                  <a:lnTo>
                    <a:pt x="5995" y="1652"/>
                  </a:lnTo>
                </a:path>
              </a:pathLst>
            </a:custGeom>
            <a:noFill/>
            <a:ln w="952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" name="Rectangle 223">
              <a:extLst>
                <a:ext uri="{FF2B5EF4-FFF2-40B4-BE49-F238E27FC236}">
                  <a16:creationId xmlns:a16="http://schemas.microsoft.com/office/drawing/2014/main" id="{75D08174-7732-4CD4-95B7-40DB3BFBF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" y="1471"/>
              <a:ext cx="273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Pb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24" name="Rectangle 224">
              <a:extLst>
                <a:ext uri="{FF2B5EF4-FFF2-40B4-BE49-F238E27FC236}">
                  <a16:creationId xmlns:a16="http://schemas.microsoft.com/office/drawing/2014/main" id="{9EAE11D0-6051-4A6F-8615-3F827AA97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2080"/>
              <a:ext cx="24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Fe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25" name="Rectangle 225">
              <a:extLst>
                <a:ext uri="{FF2B5EF4-FFF2-40B4-BE49-F238E27FC236}">
                  <a16:creationId xmlns:a16="http://schemas.microsoft.com/office/drawing/2014/main" id="{2BE668D3-A533-4345-85AD-5698DAA77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2842"/>
              <a:ext cx="214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Al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26" name="Rectangle 226">
              <a:extLst>
                <a:ext uri="{FF2B5EF4-FFF2-40B4-BE49-F238E27FC236}">
                  <a16:creationId xmlns:a16="http://schemas.microsoft.com/office/drawing/2014/main" id="{071921E9-67D7-41A2-A7AA-36128E959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" y="3078"/>
              <a:ext cx="15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C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27" name="Rectangle 227">
              <a:extLst>
                <a:ext uri="{FF2B5EF4-FFF2-40B4-BE49-F238E27FC236}">
                  <a16:creationId xmlns:a16="http://schemas.microsoft.com/office/drawing/2014/main" id="{E322DE20-D507-42DA-9ECA-515943954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" y="3264"/>
              <a:ext cx="15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B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28" name="Rectangle 228">
              <a:extLst>
                <a:ext uri="{FF2B5EF4-FFF2-40B4-BE49-F238E27FC236}">
                  <a16:creationId xmlns:a16="http://schemas.microsoft.com/office/drawing/2014/main" id="{3003F558-2D67-4C86-B7F4-0ABB32EDA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4" y="3736"/>
              <a:ext cx="43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 baseline="30000">
                  <a:solidFill>
                    <a:srgbClr val="000000"/>
                  </a:solidFill>
                  <a:latin typeface="Helvetica" pitchFamily="34" charset="0"/>
                </a:rPr>
                <a:t>82</a:t>
              </a:r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Pb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29" name="Rectangle 229">
              <a:extLst>
                <a:ext uri="{FF2B5EF4-FFF2-40B4-BE49-F238E27FC236}">
                  <a16:creationId xmlns:a16="http://schemas.microsoft.com/office/drawing/2014/main" id="{0C123BB7-01C1-43CF-A52C-25A00DFA9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8" y="4191"/>
              <a:ext cx="41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 baseline="30000">
                  <a:solidFill>
                    <a:srgbClr val="000000"/>
                  </a:solidFill>
                  <a:latin typeface="Helvetica" pitchFamily="34" charset="0"/>
                </a:rPr>
                <a:t>26</a:t>
              </a:r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Fe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30" name="Rectangle 230">
              <a:extLst>
                <a:ext uri="{FF2B5EF4-FFF2-40B4-BE49-F238E27FC236}">
                  <a16:creationId xmlns:a16="http://schemas.microsoft.com/office/drawing/2014/main" id="{B8470880-6FA1-4B51-89F9-36D9DC1AE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8" y="4468"/>
              <a:ext cx="381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 baseline="30000">
                  <a:solidFill>
                    <a:srgbClr val="000000"/>
                  </a:solidFill>
                  <a:latin typeface="Helvetica" pitchFamily="34" charset="0"/>
                </a:rPr>
                <a:t>13</a:t>
              </a:r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Al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31" name="Rectangle 231">
              <a:extLst>
                <a:ext uri="{FF2B5EF4-FFF2-40B4-BE49-F238E27FC236}">
                  <a16:creationId xmlns:a16="http://schemas.microsoft.com/office/drawing/2014/main" id="{28CDA7E8-3A0F-4020-8E2C-21C713A23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" y="4701"/>
              <a:ext cx="23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 baseline="30000">
                  <a:solidFill>
                    <a:srgbClr val="000000"/>
                  </a:solidFill>
                  <a:latin typeface="Helvetica" pitchFamily="34" charset="0"/>
                </a:rPr>
                <a:t>6</a:t>
              </a:r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C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32" name="Rectangle 232">
              <a:extLst>
                <a:ext uri="{FF2B5EF4-FFF2-40B4-BE49-F238E27FC236}">
                  <a16:creationId xmlns:a16="http://schemas.microsoft.com/office/drawing/2014/main" id="{1A187F52-7AED-4ABF-A9B7-F25405A7F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" y="4866"/>
              <a:ext cx="23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/>
              <a:r>
                <a:rPr kumimoji="1" lang="en-US" altLang="zh-CN" sz="1000" b="1" baseline="30000">
                  <a:solidFill>
                    <a:srgbClr val="000000"/>
                  </a:solidFill>
                  <a:latin typeface="Helvetica" pitchFamily="34" charset="0"/>
                </a:rPr>
                <a:t>5</a:t>
              </a:r>
              <a:r>
                <a:rPr kumimoji="1" lang="en-US" altLang="zh-CN" sz="1000" b="1">
                  <a:solidFill>
                    <a:srgbClr val="000000"/>
                  </a:solidFill>
                  <a:latin typeface="Helvetica" pitchFamily="34" charset="0"/>
                </a:rPr>
                <a:t>B</a:t>
              </a:r>
              <a:endParaRPr kumimoji="1" lang="en-US" altLang="zh-CN" sz="1000" b="1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endParaRPr>
            </a:p>
          </p:txBody>
        </p:sp>
      </p:grpSp>
      <p:graphicFrame>
        <p:nvGraphicFramePr>
          <p:cNvPr id="433" name="Object 15">
            <a:extLst>
              <a:ext uri="{FF2B5EF4-FFF2-40B4-BE49-F238E27FC236}">
                <a16:creationId xmlns:a16="http://schemas.microsoft.com/office/drawing/2014/main" id="{0E2F344A-38FD-4764-AF67-097876596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398800"/>
              </p:ext>
            </p:extLst>
          </p:nvPr>
        </p:nvGraphicFramePr>
        <p:xfrm>
          <a:off x="3399209" y="2283544"/>
          <a:ext cx="6064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12" name="Equation" r:id="rId9" imgW="190440" imgH="190440" progId="Equation.DSMT4">
                  <p:embed/>
                </p:oleObj>
              </mc:Choice>
              <mc:Fallback>
                <p:oleObj name="Equation" r:id="rId9" imgW="190440" imgH="190440" progId="Equation.DSMT4">
                  <p:embed/>
                  <p:pic>
                    <p:nvPicPr>
                      <p:cNvPr id="432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9209" y="2283544"/>
                        <a:ext cx="6064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" name="Object 13">
            <a:extLst>
              <a:ext uri="{FF2B5EF4-FFF2-40B4-BE49-F238E27FC236}">
                <a16:creationId xmlns:a16="http://schemas.microsoft.com/office/drawing/2014/main" id="{24B2349A-1CB1-4D93-854B-62C0E4BEF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133440"/>
              </p:ext>
            </p:extLst>
          </p:nvPr>
        </p:nvGraphicFramePr>
        <p:xfrm>
          <a:off x="4479329" y="1007739"/>
          <a:ext cx="6477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13" name="Equation" r:id="rId11" imgW="203040" imgH="190440" progId="Equation.DSMT4">
                  <p:embed/>
                </p:oleObj>
              </mc:Choice>
              <mc:Fallback>
                <p:oleObj name="Equation" r:id="rId11" imgW="203040" imgH="190440" progId="Equation.DSMT4">
                  <p:embed/>
                  <p:pic>
                    <p:nvPicPr>
                      <p:cNvPr id="43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329" y="1007739"/>
                        <a:ext cx="6477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6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）反冲电子角分布和能量分布</a:t>
            </a:r>
          </a:p>
        </p:txBody>
      </p:sp>
      <p:graphicFrame>
        <p:nvGraphicFramePr>
          <p:cNvPr id="25" name="Object 3">
            <a:extLst>
              <a:ext uri="{FF2B5EF4-FFF2-40B4-BE49-F238E27FC236}">
                <a16:creationId xmlns:a16="http://schemas.microsoft.com/office/drawing/2014/main" id="{74691C2E-636F-44EE-8C48-C85A2F5790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789199"/>
              </p:ext>
            </p:extLst>
          </p:nvPr>
        </p:nvGraphicFramePr>
        <p:xfrm>
          <a:off x="6528048" y="1538663"/>
          <a:ext cx="5358960" cy="9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09" name="Equation" r:id="rId3" imgW="2679480" imgH="482400" progId="Equation.DSMT4">
                  <p:embed/>
                </p:oleObj>
              </mc:Choice>
              <mc:Fallback>
                <p:oleObj name="Equation" r:id="rId3" imgW="2679480" imgH="482400" progId="Equation.DSMT4">
                  <p:embed/>
                  <p:pic>
                    <p:nvPicPr>
                      <p:cNvPr id="2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8048" y="1538663"/>
                        <a:ext cx="5358960" cy="964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4">
            <a:extLst>
              <a:ext uri="{FF2B5EF4-FFF2-40B4-BE49-F238E27FC236}">
                <a16:creationId xmlns:a16="http://schemas.microsoft.com/office/drawing/2014/main" id="{793D9DE6-027E-40FB-A0E8-7E8F79265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156" y="643517"/>
            <a:ext cx="6059487" cy="868363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1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 一对应关系</a:t>
            </a:r>
            <a:endParaRPr kumimoji="1" lang="en-US" altLang="zh-CN" sz="24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反冲电子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能量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方向</a:t>
            </a:r>
            <a:r>
              <a:rPr kumimoji="1" lang="zh-CN" altLang="en-US" sz="2400" b="1" dirty="0">
                <a:latin typeface="Times New Roman" pitchFamily="18" charset="0"/>
                <a:ea typeface="华文仿宋" pitchFamily="2" charset="-122"/>
                <a:sym typeface="Wingdings" pitchFamily="2" charset="2"/>
              </a:rPr>
              <a:t>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散射光子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能量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方向</a:t>
            </a:r>
            <a:endParaRPr kumimoji="1" lang="zh-CN" altLang="en-US" sz="2400" b="1" dirty="0">
              <a:solidFill>
                <a:srgbClr val="0000FF"/>
              </a:solidFill>
              <a:latin typeface="楷体" pitchFamily="49" charset="-122"/>
              <a:ea typeface="楷体" pitchFamily="49" charset="-122"/>
              <a:sym typeface="Symbol" pitchFamily="18" charset="2"/>
            </a:endParaRPr>
          </a:p>
        </p:txBody>
      </p:sp>
      <p:graphicFrame>
        <p:nvGraphicFramePr>
          <p:cNvPr id="28" name="Object 6">
            <a:extLst>
              <a:ext uri="{FF2B5EF4-FFF2-40B4-BE49-F238E27FC236}">
                <a16:creationId xmlns:a16="http://schemas.microsoft.com/office/drawing/2014/main" id="{AFB1AD8C-1D73-40A2-9950-FE7558C72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935767"/>
              </p:ext>
            </p:extLst>
          </p:nvPr>
        </p:nvGraphicFramePr>
        <p:xfrm>
          <a:off x="4509156" y="3215058"/>
          <a:ext cx="7390800" cy="9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10" name="Equation" r:id="rId5" imgW="3695400" imgH="482400" progId="Equation.DSMT4">
                  <p:embed/>
                </p:oleObj>
              </mc:Choice>
              <mc:Fallback>
                <p:oleObj name="Equation" r:id="rId5" imgW="3695400" imgH="482400" progId="Equation.DSMT4">
                  <p:embed/>
                  <p:pic>
                    <p:nvPicPr>
                      <p:cNvPr id="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9156" y="3215058"/>
                        <a:ext cx="7390800" cy="964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7">
            <a:extLst>
              <a:ext uri="{FF2B5EF4-FFF2-40B4-BE49-F238E27FC236}">
                <a16:creationId xmlns:a16="http://schemas.microsoft.com/office/drawing/2014/main" id="{B2B8F7D9-83FA-4DDC-AE8A-63E6AC44A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156" y="2573454"/>
            <a:ext cx="5986462" cy="461963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sz="2400" b="1" dirty="0">
                <a:latin typeface="Times New Roman" pitchFamily="18" charset="0"/>
                <a:ea typeface="华文仿宋" pitchFamily="2" charset="-122"/>
                <a:sym typeface="Wingdings" pitchFamily="2" charset="2"/>
              </a:rPr>
              <a:t>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反冲电子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微分截面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kumimoji="1" lang="en-US" altLang="zh-CN" sz="2400" b="1" dirty="0">
                <a:latin typeface="Times New Roman" pitchFamily="18" charset="0"/>
                <a:ea typeface="华文仿宋" pitchFamily="2" charset="-122"/>
              </a:rPr>
              <a:t>vs 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散射光子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微分截面</a:t>
            </a:r>
            <a:endParaRPr kumimoji="1" lang="zh-CN" altLang="en-US" sz="2400" b="1" dirty="0">
              <a:solidFill>
                <a:srgbClr val="0000FF"/>
              </a:solidFill>
              <a:latin typeface="楷体" pitchFamily="49" charset="-122"/>
              <a:ea typeface="楷体" pitchFamily="49" charset="-122"/>
              <a:sym typeface="Symbol" pitchFamily="18" charset="2"/>
            </a:endParaRP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1472F873-7CD1-407B-BDE7-99E575F70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156" y="4283994"/>
            <a:ext cx="5400675" cy="466725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散射光子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微分截面</a:t>
            </a:r>
            <a:r>
              <a:rPr kumimoji="1" lang="zh-CN" altLang="en-US" sz="2400" b="1" dirty="0">
                <a:latin typeface="Times New Roman" pitchFamily="18" charset="0"/>
                <a:ea typeface="华文仿宋" pitchFamily="2" charset="-122"/>
                <a:sym typeface="Wingdings" pitchFamily="2" charset="2"/>
              </a:rPr>
              <a:t>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反冲电子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微分截面</a:t>
            </a:r>
            <a:endParaRPr kumimoji="1" lang="zh-CN" altLang="en-US" sz="2400" b="1" dirty="0">
              <a:solidFill>
                <a:srgbClr val="0000FF"/>
              </a:solidFill>
              <a:latin typeface="楷体" pitchFamily="49" charset="-122"/>
              <a:ea typeface="楷体" pitchFamily="49" charset="-122"/>
              <a:sym typeface="Symbol" pitchFamily="18" charset="2"/>
            </a:endParaRPr>
          </a:p>
        </p:txBody>
      </p:sp>
      <p:graphicFrame>
        <p:nvGraphicFramePr>
          <p:cNvPr id="31" name="Object 9">
            <a:extLst>
              <a:ext uri="{FF2B5EF4-FFF2-40B4-BE49-F238E27FC236}">
                <a16:creationId xmlns:a16="http://schemas.microsoft.com/office/drawing/2014/main" id="{052EA620-A106-48C0-A009-DFA0B1EB2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872555"/>
              </p:ext>
            </p:extLst>
          </p:nvPr>
        </p:nvGraphicFramePr>
        <p:xfrm>
          <a:off x="970405" y="5041901"/>
          <a:ext cx="11039754" cy="949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11" name="Equation" r:id="rId7" imgW="6057720" imgH="520560" progId="Equation.DSMT4">
                  <p:embed/>
                </p:oleObj>
              </mc:Choice>
              <mc:Fallback>
                <p:oleObj name="Equation" r:id="rId7" imgW="6057720" imgH="520560" progId="Equation.DSMT4">
                  <p:embed/>
                  <p:pic>
                    <p:nvPicPr>
                      <p:cNvPr id="3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405" y="5041901"/>
                        <a:ext cx="11039754" cy="94936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3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utoUpdateAnimBg="0"/>
      <p:bldP spid="29" grpId="0" animBg="1"/>
      <p:bldP spid="30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）反冲电子角分布和能量分布</a:t>
            </a:r>
          </a:p>
        </p:txBody>
      </p:sp>
      <p:pic>
        <p:nvPicPr>
          <p:cNvPr id="12" name="Picture 3" descr="gamma13">
            <a:extLst>
              <a:ext uri="{FF2B5EF4-FFF2-40B4-BE49-F238E27FC236}">
                <a16:creationId xmlns:a16="http://schemas.microsoft.com/office/drawing/2014/main" id="{715A580C-781D-4AF8-B02F-47BD4BC24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4" y="1095606"/>
            <a:ext cx="4032251" cy="28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36BF8AC9-C674-482A-B191-6733914FE676}"/>
              </a:ext>
            </a:extLst>
          </p:cNvPr>
          <p:cNvSpPr txBox="1">
            <a:spLocks noChangeArrowheads="1"/>
          </p:cNvSpPr>
          <p:nvPr/>
        </p:nvSpPr>
        <p:spPr>
          <a:xfrm>
            <a:off x="749013" y="709006"/>
            <a:ext cx="522451" cy="2359954"/>
          </a:xfrm>
          <a:prstGeom prst="rect">
            <a:avLst/>
          </a:prstGeom>
          <a:noFill/>
          <a:ln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00FF">
                        <a:alpha val="0"/>
                      </a:srgbClr>
                    </a:gs>
                    <a:gs pos="100000">
                      <a:srgbClr val="5E0076">
                        <a:alpha val="20000"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3200" kern="12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kumimoji="1" lang="zh-CN" altLang="en-US" sz="2400" b="1" dirty="0">
                <a:solidFill>
                  <a:srgbClr val="0000FF"/>
                </a:solidFill>
              </a:rPr>
              <a:t>反冲电子角分布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1DB3E39-B39A-43A2-A938-E9C807A3B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4" y="4092239"/>
            <a:ext cx="2736850" cy="549275"/>
          </a:xfrm>
          <a:prstGeom prst="rect">
            <a:avLst/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00FF">
                        <a:alpha val="0"/>
                      </a:srgbClr>
                    </a:gs>
                    <a:gs pos="100000">
                      <a:srgbClr val="5E0076">
                        <a:alpha val="20000"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2400">
                <a:solidFill>
                  <a:srgbClr val="0000FF"/>
                </a:solidFill>
                <a:ea typeface="黑体" pitchFamily="49" charset="-122"/>
                <a:cs typeface="宋体" pitchFamily="2" charset="-122"/>
              </a:rPr>
              <a:t>反冲电子能量分布</a:t>
            </a:r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21918B11-7C5E-4320-8E9C-DDAD26FDBD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012884"/>
              </p:ext>
            </p:extLst>
          </p:nvPr>
        </p:nvGraphicFramePr>
        <p:xfrm>
          <a:off x="881024" y="4686364"/>
          <a:ext cx="3103776" cy="1155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33" name="Equation" r:id="rId4" imgW="1193760" imgH="444240" progId="Equation.DSMT4">
                  <p:embed/>
                </p:oleObj>
              </mc:Choice>
              <mc:Fallback>
                <p:oleObj name="Equation" r:id="rId4" imgW="1193760" imgH="444240" progId="Equation.DSMT4">
                  <p:embed/>
                  <p:pic>
                    <p:nvPicPr>
                      <p:cNvPr id="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24" y="4686364"/>
                        <a:ext cx="3103776" cy="1155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>
            <a:extLst>
              <a:ext uri="{FF2B5EF4-FFF2-40B4-BE49-F238E27FC236}">
                <a16:creationId xmlns:a16="http://schemas.microsoft.com/office/drawing/2014/main" id="{8AC6154A-FAD1-433C-9D2D-35F9B292B0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242770"/>
              </p:ext>
            </p:extLst>
          </p:nvPr>
        </p:nvGraphicFramePr>
        <p:xfrm>
          <a:off x="4018356" y="4653136"/>
          <a:ext cx="7726680" cy="122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34" name="Equation" r:id="rId6" imgW="2971800" imgH="469800" progId="Equation.DSMT4">
                  <p:embed/>
                </p:oleObj>
              </mc:Choice>
              <mc:Fallback>
                <p:oleObj name="Equation" r:id="rId6" imgW="2971800" imgH="469800" progId="Equation.DSMT4">
                  <p:embed/>
                  <p:pic>
                    <p:nvPicPr>
                      <p:cNvPr id="1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8356" y="4653136"/>
                        <a:ext cx="7726680" cy="1221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1">
            <a:extLst>
              <a:ext uri="{FF2B5EF4-FFF2-40B4-BE49-F238E27FC236}">
                <a16:creationId xmlns:a16="http://schemas.microsoft.com/office/drawing/2014/main" id="{8A1BF40D-D891-41FC-99D0-AC9202EE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54" y="584544"/>
            <a:ext cx="6557244" cy="193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8F0096C-892B-4B39-9A9B-F45666836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94524"/>
              </p:ext>
            </p:extLst>
          </p:nvPr>
        </p:nvGraphicFramePr>
        <p:xfrm>
          <a:off x="7032104" y="2673990"/>
          <a:ext cx="3466944" cy="1650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35" name="Equation" r:id="rId9" imgW="1333440" imgH="634680" progId="Equation.DSMT4">
                  <p:embed/>
                </p:oleObj>
              </mc:Choice>
              <mc:Fallback>
                <p:oleObj name="Equation" r:id="rId9" imgW="1333440" imgH="63468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104" y="2673990"/>
                        <a:ext cx="3466944" cy="165016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D9D9D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765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）反冲电子</a:t>
            </a:r>
            <a:r>
              <a:rPr kumimoji="1"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能量分布</a:t>
            </a:r>
          </a:p>
        </p:txBody>
      </p:sp>
      <p:graphicFrame>
        <p:nvGraphicFramePr>
          <p:cNvPr id="19" name="Object 24">
            <a:extLst>
              <a:ext uri="{FF2B5EF4-FFF2-40B4-BE49-F238E27FC236}">
                <a16:creationId xmlns:a16="http://schemas.microsoft.com/office/drawing/2014/main" id="{A3E94AE4-0EB7-4C47-B91D-F57FC69587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152550"/>
              </p:ext>
            </p:extLst>
          </p:nvPr>
        </p:nvGraphicFramePr>
        <p:xfrm>
          <a:off x="325989" y="1405530"/>
          <a:ext cx="9588570" cy="521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63" name="Graph" r:id="rId3" imgW="5852160" imgH="3291840" progId="Origin50.Graph">
                  <p:embed/>
                </p:oleObj>
              </mc:Choice>
              <mc:Fallback>
                <p:oleObj name="Graph" r:id="rId3" imgW="5852160" imgH="3291840" progId="Origin50.Graph">
                  <p:embed/>
                  <p:pic>
                    <p:nvPicPr>
                      <p:cNvPr id="33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l="5060" t="6586" r="5060" b="6622"/>
                      <a:stretch>
                        <a:fillRect/>
                      </a:stretch>
                    </p:blipFill>
                    <p:spPr bwMode="auto">
                      <a:xfrm>
                        <a:off x="325989" y="1405530"/>
                        <a:ext cx="9588570" cy="52174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5">
            <a:extLst>
              <a:ext uri="{FF2B5EF4-FFF2-40B4-BE49-F238E27FC236}">
                <a16:creationId xmlns:a16="http://schemas.microsoft.com/office/drawing/2014/main" id="{E795D34E-CB3A-40DA-88E7-90A034CB0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352" y="2241827"/>
            <a:ext cx="249153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与入射光子能量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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相差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~200keV</a:t>
            </a:r>
          </a:p>
        </p:txBody>
      </p:sp>
      <p:graphicFrame>
        <p:nvGraphicFramePr>
          <p:cNvPr id="22" name="Object 22">
            <a:extLst>
              <a:ext uri="{FF2B5EF4-FFF2-40B4-BE49-F238E27FC236}">
                <a16:creationId xmlns:a16="http://schemas.microsoft.com/office/drawing/2014/main" id="{BBCC0586-4711-41B7-99A4-0233D3404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709824"/>
              </p:ext>
            </p:extLst>
          </p:nvPr>
        </p:nvGraphicFramePr>
        <p:xfrm>
          <a:off x="2916238" y="473075"/>
          <a:ext cx="784066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64" name="Equation" r:id="rId5" imgW="3911400" imgH="558720" progId="Equation.DSMT4">
                  <p:embed/>
                </p:oleObj>
              </mc:Choice>
              <mc:Fallback>
                <p:oleObj name="Equation" r:id="rId5" imgW="3911400" imgH="558720" progId="Equation.DSMT4">
                  <p:embed/>
                  <p:pic>
                    <p:nvPicPr>
                      <p:cNvPr id="3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73075"/>
                        <a:ext cx="7840662" cy="11207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9">
            <a:extLst>
              <a:ext uri="{FF2B5EF4-FFF2-40B4-BE49-F238E27FC236}">
                <a16:creationId xmlns:a16="http://schemas.microsoft.com/office/drawing/2014/main" id="{DFDE3903-1582-4CF5-9F36-2ADDEFEE89CC}"/>
              </a:ext>
            </a:extLst>
          </p:cNvPr>
          <p:cNvGrpSpPr>
            <a:grpSpLocks/>
          </p:cNvGrpSpPr>
          <p:nvPr/>
        </p:nvGrpSpPr>
        <p:grpSpPr bwMode="auto">
          <a:xfrm>
            <a:off x="5654473" y="2525518"/>
            <a:ext cx="1922463" cy="1592264"/>
            <a:chOff x="2734" y="1593"/>
            <a:chExt cx="1211" cy="1003"/>
          </a:xfrm>
        </p:grpSpPr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A7904E87-3C16-464D-B16A-D7F6664C9B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" y="1593"/>
              <a:ext cx="1134" cy="291"/>
            </a:xfrm>
            <a:prstGeom prst="rect">
              <a:avLst/>
            </a:prstGeom>
            <a:solidFill>
              <a:srgbClr val="FFFF00"/>
            </a:solidFill>
            <a:ln w="38100" cmpd="dbl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  <a:defRPr/>
              </a:pPr>
              <a:r>
                <a:rPr kumimoji="1" lang="zh-CN" altLang="en-US" sz="2400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康普顿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边缘</a:t>
              </a:r>
              <a:endParaRPr kumimoji="1"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</p:txBody>
        </p:sp>
        <p:sp>
          <p:nvSpPr>
            <p:cNvPr id="25" name="Line 11">
              <a:extLst>
                <a:ext uri="{FF2B5EF4-FFF2-40B4-BE49-F238E27FC236}">
                  <a16:creationId xmlns:a16="http://schemas.microsoft.com/office/drawing/2014/main" id="{6434525E-555C-4121-8F10-ED811593F8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4" y="1884"/>
              <a:ext cx="270" cy="581"/>
            </a:xfrm>
            <a:prstGeom prst="line">
              <a:avLst/>
            </a:prstGeom>
            <a:noFill/>
            <a:ln w="76200" cmpd="dbl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5CA1EFEF-AD3B-4FBF-8CD7-C16D4F5E6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1884"/>
              <a:ext cx="9" cy="712"/>
            </a:xfrm>
            <a:prstGeom prst="line">
              <a:avLst/>
            </a:prstGeom>
            <a:noFill/>
            <a:ln w="76200" cmpd="dbl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97558C33-DCCB-4C52-83A8-B23E0F61EC12}"/>
              </a:ext>
            </a:extLst>
          </p:cNvPr>
          <p:cNvGrpSpPr>
            <a:grpSpLocks/>
          </p:cNvGrpSpPr>
          <p:nvPr/>
        </p:nvGrpSpPr>
        <p:grpSpPr bwMode="auto">
          <a:xfrm>
            <a:off x="2076526" y="1838781"/>
            <a:ext cx="1498600" cy="3322638"/>
            <a:chOff x="773" y="1600"/>
            <a:chExt cx="944" cy="2093"/>
          </a:xfrm>
        </p:grpSpPr>
        <p:sp>
          <p:nvSpPr>
            <p:cNvPr id="29" name="Text Box 13">
              <a:extLst>
                <a:ext uri="{FF2B5EF4-FFF2-40B4-BE49-F238E27FC236}">
                  <a16:creationId xmlns:a16="http://schemas.microsoft.com/office/drawing/2014/main" id="{52ACE6B5-9899-43C1-8BCF-2C069FC6D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" y="1600"/>
              <a:ext cx="944" cy="291"/>
            </a:xfrm>
            <a:prstGeom prst="rect">
              <a:avLst/>
            </a:prstGeom>
            <a:solidFill>
              <a:srgbClr val="FFFF00"/>
            </a:solidFill>
            <a:ln w="38100" cmpd="dbl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  <a:defRPr/>
              </a:pPr>
              <a:r>
                <a:rPr kumimoji="1" lang="zh-CN" altLang="en-US" sz="2400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康普顿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坪</a:t>
              </a:r>
              <a:endPara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endParaRPr>
            </a:p>
          </p:txBody>
        </p:sp>
        <p:sp>
          <p:nvSpPr>
            <p:cNvPr id="30" name="Line 14">
              <a:extLst>
                <a:ext uri="{FF2B5EF4-FFF2-40B4-BE49-F238E27FC236}">
                  <a16:creationId xmlns:a16="http://schemas.microsoft.com/office/drawing/2014/main" id="{83144CC0-4188-4997-80DF-5A66DB8A7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0" y="1891"/>
              <a:ext cx="54" cy="895"/>
            </a:xfrm>
            <a:prstGeom prst="line">
              <a:avLst/>
            </a:prstGeom>
            <a:noFill/>
            <a:ln w="76200" cmpd="dbl">
              <a:solidFill>
                <a:schemeClr val="accent2">
                  <a:lumMod val="50000"/>
                </a:schemeClr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9EABCD78-660B-46F8-BFE2-8E04F6EBD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1891"/>
              <a:ext cx="135" cy="1802"/>
            </a:xfrm>
            <a:prstGeom prst="line">
              <a:avLst/>
            </a:prstGeom>
            <a:noFill/>
            <a:ln w="76200" cmpd="dbl">
              <a:solidFill>
                <a:schemeClr val="accent2">
                  <a:lumMod val="50000"/>
                </a:schemeClr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2" name="Object 10">
            <a:extLst>
              <a:ext uri="{FF2B5EF4-FFF2-40B4-BE49-F238E27FC236}">
                <a16:creationId xmlns:a16="http://schemas.microsoft.com/office/drawing/2014/main" id="{7393F3B4-72AF-42EB-BF23-5032773D2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58189"/>
              </p:ext>
            </p:extLst>
          </p:nvPr>
        </p:nvGraphicFramePr>
        <p:xfrm>
          <a:off x="9387899" y="3352718"/>
          <a:ext cx="2266488" cy="1279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65" name="Equation" r:id="rId7" imgW="1079280" imgH="609480" progId="Equation.DSMT4">
                  <p:embed/>
                </p:oleObj>
              </mc:Choice>
              <mc:Fallback>
                <p:oleObj name="Equation" r:id="rId7" imgW="1079280" imgH="609480" progId="Equation.DSMT4">
                  <p:embed/>
                  <p:pic>
                    <p:nvPicPr>
                      <p:cNvPr id="4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7899" y="3352718"/>
                        <a:ext cx="2266488" cy="127990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FDEF6B-CAC0-47B3-9295-0DB62B4AF6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第六章 辐射与物质的相互作用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2920A-FAAF-40A1-A277-665722D342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06614" y="1"/>
            <a:ext cx="2470483" cy="28467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6.4 </a:t>
            </a:r>
            <a:r>
              <a:rPr lang="el-GR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射线与物质的相互作用</a:t>
            </a:r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C9EA52C7-57CA-4962-AFDB-8DAB630E3CF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0274" y="0"/>
            <a:ext cx="3004823" cy="284671"/>
          </a:xfrm>
          <a:solidFill>
            <a:srgbClr val="FFFF00"/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康普顿散射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77A342-7099-424F-BDCE-FCD1C2778F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25097" y="1"/>
            <a:ext cx="4066903" cy="2846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kumimoji="1"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）反冲电子角分布和能量分布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17D908B-7CB4-4CD2-BD4F-BE38D7FA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2" y="658212"/>
            <a:ext cx="6588225" cy="589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0EC734D-3BA4-424C-8288-71432ED7A5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804481"/>
              </p:ext>
            </p:extLst>
          </p:nvPr>
        </p:nvGraphicFramePr>
        <p:xfrm>
          <a:off x="7620206" y="905737"/>
          <a:ext cx="3280097" cy="156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8" name="Equation" r:id="rId5" imgW="1333440" imgH="634680" progId="Equation.DSMT4">
                  <p:embed/>
                </p:oleObj>
              </mc:Choice>
              <mc:Fallback>
                <p:oleObj name="Equation" r:id="rId5" imgW="1333440" imgH="634680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206" y="905737"/>
                        <a:ext cx="3280097" cy="1561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D9D9D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F6F9DF02-59C3-4602-BB13-7E318C945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286575"/>
              </p:ext>
            </p:extLst>
          </p:nvPr>
        </p:nvGraphicFramePr>
        <p:xfrm>
          <a:off x="7620206" y="2550976"/>
          <a:ext cx="3837018" cy="126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39" name="Equation" r:id="rId7" imgW="1777680" imgH="583920" progId="Equation.DSMT4">
                  <p:embed/>
                </p:oleObj>
              </mc:Choice>
              <mc:Fallback>
                <p:oleObj name="Equation" r:id="rId7" imgW="1777680" imgH="58392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206" y="2550976"/>
                        <a:ext cx="3837018" cy="126276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D9D9D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611E34F9-A4AA-437B-B1DE-554553041648}"/>
              </a:ext>
            </a:extLst>
          </p:cNvPr>
          <p:cNvSpPr/>
          <p:nvPr/>
        </p:nvSpPr>
        <p:spPr>
          <a:xfrm>
            <a:off x="1303307" y="372063"/>
            <a:ext cx="739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既然康普顿散射的对象不是自由电子，就需要考虑结合能与多普勒效应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1411A36-B739-4C35-878F-4F8CCD6D2EE6}"/>
              </a:ext>
            </a:extLst>
          </p:cNvPr>
          <p:cNvCxnSpPr/>
          <p:nvPr/>
        </p:nvCxnSpPr>
        <p:spPr>
          <a:xfrm>
            <a:off x="5077097" y="1254034"/>
            <a:ext cx="304800" cy="304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EE64126-A306-4338-8D54-719C6C8D2759}"/>
              </a:ext>
            </a:extLst>
          </p:cNvPr>
          <p:cNvSpPr txBox="1"/>
          <p:nvPr/>
        </p:nvSpPr>
        <p:spPr>
          <a:xfrm>
            <a:off x="4038860" y="1037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自由电子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AAB348-C090-4DD4-B3FF-92F489EB31F1}"/>
              </a:ext>
            </a:extLst>
          </p:cNvPr>
          <p:cNvSpPr txBox="1"/>
          <p:nvPr/>
        </p:nvSpPr>
        <p:spPr>
          <a:xfrm>
            <a:off x="1400163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束缚电子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5F25CDE-E4EB-4CF2-94DF-F030B5DE6F62}"/>
              </a:ext>
            </a:extLst>
          </p:cNvPr>
          <p:cNvCxnSpPr>
            <a:cxnSpLocks/>
          </p:cNvCxnSpPr>
          <p:nvPr/>
        </p:nvCxnSpPr>
        <p:spPr>
          <a:xfrm flipV="1">
            <a:off x="1954161" y="2413929"/>
            <a:ext cx="394519" cy="71027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392C3A-CADD-4599-B974-1210F7B314C0}"/>
              </a:ext>
            </a:extLst>
          </p:cNvPr>
          <p:cNvGrpSpPr/>
          <p:nvPr/>
        </p:nvGrpSpPr>
        <p:grpSpPr>
          <a:xfrm>
            <a:off x="5730240" y="2466736"/>
            <a:ext cx="6261462" cy="3038294"/>
            <a:chOff x="5730240" y="2466736"/>
            <a:chExt cx="6261462" cy="3038294"/>
          </a:xfrm>
        </p:grpSpPr>
        <p:sp>
          <p:nvSpPr>
            <p:cNvPr id="34" name="Text Box 20">
              <a:extLst>
                <a:ext uri="{FF2B5EF4-FFF2-40B4-BE49-F238E27FC236}">
                  <a16:creationId xmlns:a16="http://schemas.microsoft.com/office/drawing/2014/main" id="{9E0F3C68-5D77-4368-8045-D6FE74B6D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5233" y="4391264"/>
              <a:ext cx="4946469" cy="11137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考虑原子外电子（</a:t>
              </a:r>
              <a:r>
                <a:rPr lang="zh-CN" altLang="en-US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非自由电子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）的结合能时，康普顿</a:t>
              </a:r>
              <a:r>
                <a:rPr lang="zh-CN" altLang="en-US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边缘将不再锐利</a:t>
              </a: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!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08A9480-8BE3-4785-BBDA-C8AEA7E44D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0240" y="2466736"/>
              <a:ext cx="1495447" cy="1924528"/>
            </a:xfrm>
            <a:prstGeom prst="straightConnector1">
              <a:avLst/>
            </a:prstGeom>
            <a:ln>
              <a:solidFill>
                <a:srgbClr val="3366F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50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9.0"/>
  <p:tag name="PROBLEMBLANK" val="[{&quot;num&quot;:1,&quot;caseSensitive&quot;:false,&quot;fuzzyMatch&quot;:true,&quot;Score&quot;:1.0,&quot;answers&quot;:[&quot;A&quot;]},{&quot;num&quot;:2,&quot;caseSensitive&quot;:false,&quot;fuzzyMatch&quot;:false,&quot;Score&quot;:1.0,&quot;answers&quot;:[&quot;B&quot;]},{&quot;num&quot;:3,&quot;caseSensitive&quot;:false,&quot;fuzzyMatch&quot;:false,&quot;Score&quot;:1.0,&quot;answers&quot;:[&quot;C&quot;]},{&quot;num&quot;:4,&quot;caseSensitive&quot;:false,&quot;fuzzyMatch&quot;:false,&quot;Score&quot;:1.0,&quot;answers&quot;:[&quot;A&quot;]},{&quot;num&quot;:5,&quot;caseSensitive&quot;:false,&quot;fuzzyMatch&quot;:false,&quot;Score&quot;:1.0,&quot;answers&quot;:[&quot;B&quot;]},{&quot;num&quot;:6,&quot;caseSensitive&quot;:false,&quot;fuzzyMatch&quot;:false,&quot;Score&quot;:1.0,&quot;answers&quot;:[&quot;A&quot;]},{&quot;num&quot;:7,&quot;caseSensitive&quot;:false,&quot;fuzzyMatch&quot;:false,&quot;Score&quot;:1.0,&quot;answers&quot;:[&quot;C&quot;]},{&quot;num&quot;:8,&quot;caseSensitive&quot;:false,&quot;fuzzyMatch&quot;:false,&quot;Score&quot;:1.0,&quot;answers&quot;:[&quot;B&quot;]},{&quot;num&quot;:9,&quot;caseSensitive&quot;:false,&quot;fuzzyMatch&quot;:false,&quot;Score&quot;:1.0,&quot;answers&quot;:[&quot;D&quot;]}]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25190</TotalTime>
  <Words>4289</Words>
  <Application>Microsoft Office PowerPoint</Application>
  <PresentationFormat>宽屏</PresentationFormat>
  <Paragraphs>483</Paragraphs>
  <Slides>50</Slides>
  <Notes>0</Notes>
  <HiddenSlides>15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等线</vt:lpstr>
      <vt:lpstr>等线 Light</vt:lpstr>
      <vt:lpstr>黑体</vt:lpstr>
      <vt:lpstr>华文仿宋</vt:lpstr>
      <vt:lpstr>华文琥珀</vt:lpstr>
      <vt:lpstr>华文楷体</vt:lpstr>
      <vt:lpstr>华文宋体</vt:lpstr>
      <vt:lpstr>楷体</vt:lpstr>
      <vt:lpstr>隶书</vt:lpstr>
      <vt:lpstr>Microsoft Yahei</vt:lpstr>
      <vt:lpstr>Arial</vt:lpstr>
      <vt:lpstr>Helvetica</vt:lpstr>
      <vt:lpstr>Times New Roman</vt:lpstr>
      <vt:lpstr>Wingdings</vt:lpstr>
      <vt:lpstr>Office 主题​​</vt:lpstr>
      <vt:lpstr>Equation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yangyigang</dc:creator>
  <cp:lastModifiedBy>yangyigang</cp:lastModifiedBy>
  <cp:revision>629</cp:revision>
  <dcterms:created xsi:type="dcterms:W3CDTF">2021-09-10T01:48:04Z</dcterms:created>
  <dcterms:modified xsi:type="dcterms:W3CDTF">2022-11-15T07:44:45Z</dcterms:modified>
</cp:coreProperties>
</file>